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6858000" cx="1005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3148">
          <p15:clr>
            <a:srgbClr val="A4A3A4"/>
          </p15:clr>
        </p15:guide>
        <p15:guide id="2" pos="2218">
          <p15:clr>
            <a:srgbClr val="A4A3A4"/>
          </p15:clr>
        </p15:guide>
        <p15:guide id="3" pos="3029">
          <p15:clr>
            <a:srgbClr val="A4A3A4"/>
          </p15:clr>
        </p15:guide>
        <p15:guide id="4" pos="317">
          <p15:clr>
            <a:srgbClr val="A4A3A4"/>
          </p15:clr>
        </p15:guide>
        <p15:guide id="5" pos="6039">
          <p15:clr>
            <a:srgbClr val="A4A3A4"/>
          </p15:clr>
        </p15:guide>
        <p15:guide id="6" pos="495">
          <p15:clr>
            <a:srgbClr val="A4A3A4"/>
          </p15:clr>
        </p15:guide>
        <p15:guide id="7" orient="horz" pos="2160">
          <p15:clr>
            <a:srgbClr val="A4A3A4"/>
          </p15:clr>
        </p15:guide>
      </p15:sldGuideLst>
    </p:ext>
    <p:ext uri="GoogleSlidesCustomDataVersion2">
      <go:slidesCustomData xmlns:go="http://customooxmlschemas.google.com/" r:id="rId20" roundtripDataSignature="AMtx7mhWQ4ng4KhIpCD6gWDSTRRs2P4eq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48"/>
        <p:guide pos="2218"/>
        <p:guide pos="3029"/>
        <p:guide pos="317"/>
        <p:guide pos="6039"/>
        <p:guide pos="495"/>
        <p:guide pos="2160" orient="horz"/>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&lt;meta property="og:image" content="https://www.food-service.de/news/media/8/food-waste-74419.jpeg"&gt;</a:t>
            </a:r>
            <a:endParaRPr/>
          </a:p>
        </p:txBody>
      </p:sp>
      <p:sp>
        <p:nvSpPr>
          <p:cNvPr id="82" name="Google Shape;82;p1: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0: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24ba71a25e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g24ba71a25e2_0_15:notes"/>
          <p:cNvSpPr/>
          <p:nvPr>
            <p:ph idx="2" type="sldImg"/>
          </p:nvPr>
        </p:nvSpPr>
        <p:spPr>
          <a:xfrm>
            <a:off x="1543301"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2: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3: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4: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2: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4: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5: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6: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7: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8: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9:notes"/>
          <p:cNvSpPr/>
          <p:nvPr>
            <p:ph idx="2" type="sldImg"/>
          </p:nvPr>
        </p:nvSpPr>
        <p:spPr>
          <a:xfrm>
            <a:off x="1543295" y="685800"/>
            <a:ext cx="37722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28"/>
          <p:cNvSpPr txBox="1"/>
          <p:nvPr>
            <p:ph type="ctrTitle"/>
          </p:nvPr>
        </p:nvSpPr>
        <p:spPr>
          <a:xfrm>
            <a:off x="1257300" y="1122363"/>
            <a:ext cx="7543800" cy="23877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28"/>
          <p:cNvSpPr txBox="1"/>
          <p:nvPr>
            <p:ph idx="1" type="subTitle"/>
          </p:nvPr>
        </p:nvSpPr>
        <p:spPr>
          <a:xfrm>
            <a:off x="1257300" y="3602038"/>
            <a:ext cx="7543800" cy="1655700"/>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28"/>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28"/>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28"/>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7"/>
          <p:cNvSpPr txBox="1"/>
          <p:nvPr>
            <p:ph type="title"/>
          </p:nvPr>
        </p:nvSpPr>
        <p:spPr>
          <a:xfrm>
            <a:off x="691515" y="365125"/>
            <a:ext cx="8675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37"/>
          <p:cNvSpPr txBox="1"/>
          <p:nvPr>
            <p:ph idx="1" type="body"/>
          </p:nvPr>
        </p:nvSpPr>
        <p:spPr>
          <a:xfrm rot="5400000">
            <a:off x="2853585" y="-336475"/>
            <a:ext cx="4351200" cy="86754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37"/>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37"/>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37"/>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8"/>
          <p:cNvSpPr txBox="1"/>
          <p:nvPr>
            <p:ph type="title"/>
          </p:nvPr>
        </p:nvSpPr>
        <p:spPr>
          <a:xfrm rot="5400000">
            <a:off x="5376585" y="2186725"/>
            <a:ext cx="5811900" cy="2168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38"/>
          <p:cNvSpPr txBox="1"/>
          <p:nvPr>
            <p:ph idx="1" type="body"/>
          </p:nvPr>
        </p:nvSpPr>
        <p:spPr>
          <a:xfrm rot="5400000">
            <a:off x="976013" y="80725"/>
            <a:ext cx="5811900" cy="63807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38"/>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38"/>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38"/>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
        <p:nvSpPr>
          <p:cNvPr id="18" name="Google Shape;18;p29"/>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9"/>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9"/>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0"/>
          <p:cNvSpPr txBox="1"/>
          <p:nvPr>
            <p:ph type="title"/>
          </p:nvPr>
        </p:nvSpPr>
        <p:spPr>
          <a:xfrm>
            <a:off x="691515" y="365125"/>
            <a:ext cx="8675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0"/>
          <p:cNvSpPr txBox="1"/>
          <p:nvPr>
            <p:ph idx="1" type="body"/>
          </p:nvPr>
        </p:nvSpPr>
        <p:spPr>
          <a:xfrm>
            <a:off x="691515" y="1825625"/>
            <a:ext cx="86754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0"/>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0"/>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0"/>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31"/>
          <p:cNvSpPr txBox="1"/>
          <p:nvPr>
            <p:ph type="title"/>
          </p:nvPr>
        </p:nvSpPr>
        <p:spPr>
          <a:xfrm>
            <a:off x="686276" y="1709738"/>
            <a:ext cx="8675400" cy="28527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1"/>
          <p:cNvSpPr txBox="1"/>
          <p:nvPr>
            <p:ph idx="1" type="body"/>
          </p:nvPr>
        </p:nvSpPr>
        <p:spPr>
          <a:xfrm>
            <a:off x="686276" y="4589463"/>
            <a:ext cx="8675400" cy="15003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31"/>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1"/>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31"/>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2"/>
          <p:cNvSpPr txBox="1"/>
          <p:nvPr>
            <p:ph type="title"/>
          </p:nvPr>
        </p:nvSpPr>
        <p:spPr>
          <a:xfrm>
            <a:off x="691515" y="365125"/>
            <a:ext cx="8675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32"/>
          <p:cNvSpPr txBox="1"/>
          <p:nvPr>
            <p:ph idx="1" type="body"/>
          </p:nvPr>
        </p:nvSpPr>
        <p:spPr>
          <a:xfrm>
            <a:off x="691515" y="1825625"/>
            <a:ext cx="42747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32"/>
          <p:cNvSpPr txBox="1"/>
          <p:nvPr>
            <p:ph idx="2" type="body"/>
          </p:nvPr>
        </p:nvSpPr>
        <p:spPr>
          <a:xfrm>
            <a:off x="5092065" y="1825625"/>
            <a:ext cx="4274700" cy="43512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32"/>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32"/>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32"/>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3"/>
          <p:cNvSpPr txBox="1"/>
          <p:nvPr>
            <p:ph type="title"/>
          </p:nvPr>
        </p:nvSpPr>
        <p:spPr>
          <a:xfrm>
            <a:off x="692825" y="365125"/>
            <a:ext cx="8675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33"/>
          <p:cNvSpPr txBox="1"/>
          <p:nvPr>
            <p:ph idx="1" type="body"/>
          </p:nvPr>
        </p:nvSpPr>
        <p:spPr>
          <a:xfrm>
            <a:off x="692825" y="1681163"/>
            <a:ext cx="4255200" cy="823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33"/>
          <p:cNvSpPr txBox="1"/>
          <p:nvPr>
            <p:ph idx="2" type="body"/>
          </p:nvPr>
        </p:nvSpPr>
        <p:spPr>
          <a:xfrm>
            <a:off x="692825" y="2505075"/>
            <a:ext cx="4255200" cy="3684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33"/>
          <p:cNvSpPr txBox="1"/>
          <p:nvPr>
            <p:ph idx="3" type="body"/>
          </p:nvPr>
        </p:nvSpPr>
        <p:spPr>
          <a:xfrm>
            <a:off x="5092065" y="1681163"/>
            <a:ext cx="4276200" cy="823800"/>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33"/>
          <p:cNvSpPr txBox="1"/>
          <p:nvPr>
            <p:ph idx="4" type="body"/>
          </p:nvPr>
        </p:nvSpPr>
        <p:spPr>
          <a:xfrm>
            <a:off x="5092065" y="2505075"/>
            <a:ext cx="4276200" cy="3684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33"/>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33"/>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33"/>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4"/>
          <p:cNvSpPr txBox="1"/>
          <p:nvPr>
            <p:ph type="title"/>
          </p:nvPr>
        </p:nvSpPr>
        <p:spPr>
          <a:xfrm>
            <a:off x="691515" y="365125"/>
            <a:ext cx="8675400" cy="13257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4"/>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4"/>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34"/>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35"/>
          <p:cNvSpPr txBox="1"/>
          <p:nvPr>
            <p:ph type="title"/>
          </p:nvPr>
        </p:nvSpPr>
        <p:spPr>
          <a:xfrm>
            <a:off x="692825" y="457200"/>
            <a:ext cx="32442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35"/>
          <p:cNvSpPr txBox="1"/>
          <p:nvPr>
            <p:ph idx="1" type="body"/>
          </p:nvPr>
        </p:nvSpPr>
        <p:spPr>
          <a:xfrm>
            <a:off x="4276130" y="987425"/>
            <a:ext cx="5092200" cy="4873500"/>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35"/>
          <p:cNvSpPr txBox="1"/>
          <p:nvPr>
            <p:ph idx="2" type="body"/>
          </p:nvPr>
        </p:nvSpPr>
        <p:spPr>
          <a:xfrm>
            <a:off x="692825" y="2057400"/>
            <a:ext cx="3244200" cy="381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35"/>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35"/>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35"/>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6"/>
          <p:cNvSpPr txBox="1"/>
          <p:nvPr>
            <p:ph type="title"/>
          </p:nvPr>
        </p:nvSpPr>
        <p:spPr>
          <a:xfrm>
            <a:off x="692825" y="457200"/>
            <a:ext cx="3244200"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36"/>
          <p:cNvSpPr/>
          <p:nvPr>
            <p:ph idx="2" type="pic"/>
          </p:nvPr>
        </p:nvSpPr>
        <p:spPr>
          <a:xfrm>
            <a:off x="4276130" y="987425"/>
            <a:ext cx="5092200" cy="4873500"/>
          </a:xfrm>
          <a:prstGeom prst="rect">
            <a:avLst/>
          </a:prstGeom>
          <a:noFill/>
          <a:ln>
            <a:noFill/>
          </a:ln>
        </p:spPr>
      </p:sp>
      <p:sp>
        <p:nvSpPr>
          <p:cNvPr id="64" name="Google Shape;64;p36"/>
          <p:cNvSpPr txBox="1"/>
          <p:nvPr>
            <p:ph idx="1" type="body"/>
          </p:nvPr>
        </p:nvSpPr>
        <p:spPr>
          <a:xfrm>
            <a:off x="692825" y="2057400"/>
            <a:ext cx="3244200" cy="381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36"/>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36"/>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36"/>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7"/>
          <p:cNvSpPr txBox="1"/>
          <p:nvPr>
            <p:ph type="title"/>
          </p:nvPr>
        </p:nvSpPr>
        <p:spPr>
          <a:xfrm>
            <a:off x="691515" y="365125"/>
            <a:ext cx="8675400" cy="1325700"/>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27"/>
          <p:cNvSpPr txBox="1"/>
          <p:nvPr>
            <p:ph idx="1" type="body"/>
          </p:nvPr>
        </p:nvSpPr>
        <p:spPr>
          <a:xfrm>
            <a:off x="691515" y="1825625"/>
            <a:ext cx="8675400" cy="4351200"/>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27"/>
          <p:cNvSpPr txBox="1"/>
          <p:nvPr>
            <p:ph idx="10" type="dt"/>
          </p:nvPr>
        </p:nvSpPr>
        <p:spPr>
          <a:xfrm>
            <a:off x="691515" y="6356350"/>
            <a:ext cx="2263200" cy="365100"/>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27"/>
          <p:cNvSpPr txBox="1"/>
          <p:nvPr>
            <p:ph idx="11" type="ftr"/>
          </p:nvPr>
        </p:nvSpPr>
        <p:spPr>
          <a:xfrm>
            <a:off x="3331845" y="6356350"/>
            <a:ext cx="3394800" cy="3651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27"/>
          <p:cNvSpPr txBox="1"/>
          <p:nvPr>
            <p:ph idx="12" type="sldNum"/>
          </p:nvPr>
        </p:nvSpPr>
        <p:spPr>
          <a:xfrm>
            <a:off x="7103745" y="6356350"/>
            <a:ext cx="2263200" cy="3651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1.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1" Type="http://schemas.openxmlformats.org/officeDocument/2006/relationships/image" Target="../media/image41.png"/><Relationship Id="rId10" Type="http://schemas.openxmlformats.org/officeDocument/2006/relationships/image" Target="../media/image40.jpg"/><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png"/><Relationship Id="rId4" Type="http://schemas.openxmlformats.org/officeDocument/2006/relationships/hyperlink" Target="http://ivaluefood.com/" TargetMode="External"/><Relationship Id="rId9" Type="http://schemas.openxmlformats.org/officeDocument/2006/relationships/hyperlink" Target="http://stopfoodwaste.ie" TargetMode="External"/><Relationship Id="rId5" Type="http://schemas.openxmlformats.org/officeDocument/2006/relationships/image" Target="../media/image39.png"/><Relationship Id="rId6" Type="http://schemas.openxmlformats.org/officeDocument/2006/relationships/image" Target="../media/image6.png"/><Relationship Id="rId7" Type="http://schemas.openxmlformats.org/officeDocument/2006/relationships/hyperlink" Target="https://www.boston.gov/departments/public-works/food-waste" TargetMode="External"/><Relationship Id="rId8" Type="http://schemas.openxmlformats.org/officeDocument/2006/relationships/hyperlink" Target="http://stopfoodwaste.ie"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7.png"/><Relationship Id="rId4" Type="http://schemas.openxmlformats.org/officeDocument/2006/relationships/image" Target="../media/image24.png"/><Relationship Id="rId5" Type="http://schemas.openxmlformats.org/officeDocument/2006/relationships/image" Target="../media/image20.png"/><Relationship Id="rId6" Type="http://schemas.openxmlformats.org/officeDocument/2006/relationships/image" Target="../media/image21.png"/></Relationships>
</file>

<file path=ppt/slides/_rels/slide13.xml.rels><?xml version="1.0" encoding="UTF-8" standalone="yes"?><Relationships xmlns="http://schemas.openxmlformats.org/package/2006/relationships"><Relationship Id="rId10"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1.png"/><Relationship Id="rId4" Type="http://schemas.openxmlformats.org/officeDocument/2006/relationships/hyperlink" Target="about:blank" TargetMode="External"/><Relationship Id="rId9" Type="http://schemas.openxmlformats.org/officeDocument/2006/relationships/image" Target="../media/image36.png"/><Relationship Id="rId5" Type="http://schemas.openxmlformats.org/officeDocument/2006/relationships/hyperlink" Target="http://stopfoodwaste.ie" TargetMode="External"/><Relationship Id="rId6" Type="http://schemas.openxmlformats.org/officeDocument/2006/relationships/hyperlink" Target="https://www.foodrescue.net/uploads/4/3/2/6/43260919/ohio_department_of_health_and__department_of_agriculture_share_table_guidance__1_.pdf" TargetMode="External"/><Relationship Id="rId7" Type="http://schemas.openxmlformats.org/officeDocument/2006/relationships/hyperlink" Target="https://fns-prod.azureedge.net/sites/default/files/cn/SP41_CACFP13_SFSP15_2016os.pdf" TargetMode="External"/><Relationship Id="rId8" Type="http://schemas.openxmlformats.org/officeDocument/2006/relationships/image" Target="../media/image31.png"/></Relationships>
</file>

<file path=ppt/slides/_rels/slide14.xml.rels><?xml version="1.0" encoding="UTF-8" standalone="yes"?><Relationships xmlns="http://schemas.openxmlformats.org/package/2006/relationships"><Relationship Id="rId10"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9.jpg"/><Relationship Id="rId4" Type="http://schemas.openxmlformats.org/officeDocument/2006/relationships/image" Target="../media/image17.png"/><Relationship Id="rId9" Type="http://schemas.openxmlformats.org/officeDocument/2006/relationships/image" Target="../media/image31.png"/><Relationship Id="rId5" Type="http://schemas.openxmlformats.org/officeDocument/2006/relationships/hyperlink" Target="about:blank" TargetMode="External"/><Relationship Id="rId6" Type="http://schemas.openxmlformats.org/officeDocument/2006/relationships/hyperlink" Target="http://stopfoodwaste.ie" TargetMode="External"/><Relationship Id="rId7" Type="http://schemas.openxmlformats.org/officeDocument/2006/relationships/hyperlink" Target="https://www.epa.gov/sites/production/files/2017-04/documents/guide_to_conducting_student_food_waste_audit.pdf" TargetMode="External"/><Relationship Id="rId8" Type="http://schemas.openxmlformats.org/officeDocument/2006/relationships/hyperlink" Target="https://www.worldwildlife.org/teaching-resources/toolkits/food-waste-warrior-toolki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hyperlink" Target="https://www.mass.gov/doc/massdep-food-waste-composting-fact-sheet/download" TargetMode="External"/><Relationship Id="rId5" Type="http://schemas.openxmlformats.org/officeDocument/2006/relationships/hyperlink" Target="https://www.mass.gov/doc/massdep-food-waste-composting-fact-sheet/download"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3.png"/><Relationship Id="rId4" Type="http://schemas.openxmlformats.org/officeDocument/2006/relationships/image" Target="../media/image4.png"/><Relationship Id="rId5" Type="http://schemas.openxmlformats.org/officeDocument/2006/relationships/image" Target="../media/image22.png"/><Relationship Id="rId6" Type="http://schemas.openxmlformats.org/officeDocument/2006/relationships/image" Target="../media/image14.png"/><Relationship Id="rId7"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3.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jp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9.png"/><Relationship Id="rId5" Type="http://schemas.openxmlformats.org/officeDocument/2006/relationships/image" Target="../media/image1.png"/><Relationship Id="rId6" Type="http://schemas.openxmlformats.org/officeDocument/2006/relationships/image" Target="../media/image18.png"/></Relationships>
</file>

<file path=ppt/slides/_rels/slide8.xml.rels><?xml version="1.0" encoding="UTF-8" standalone="yes"?><Relationships xmlns="http://schemas.openxmlformats.org/package/2006/relationships"><Relationship Id="rId11" Type="http://schemas.openxmlformats.org/officeDocument/2006/relationships/image" Target="../media/image39.png"/><Relationship Id="rId10" Type="http://schemas.openxmlformats.org/officeDocument/2006/relationships/image" Target="../media/image16.png"/><Relationship Id="rId13" Type="http://schemas.openxmlformats.org/officeDocument/2006/relationships/hyperlink" Target="http://stopfoodwaste.ie" TargetMode="External"/><Relationship Id="rId12" Type="http://schemas.openxmlformats.org/officeDocument/2006/relationships/hyperlink" Target="http://stopfoodwaste.ie"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 Id="rId4" Type="http://schemas.openxmlformats.org/officeDocument/2006/relationships/hyperlink" Target="https://ivaluefood.com/" TargetMode="External"/><Relationship Id="rId9" Type="http://schemas.openxmlformats.org/officeDocument/2006/relationships/hyperlink" Target="http://savethefood.com/" TargetMode="External"/><Relationship Id="rId5" Type="http://schemas.openxmlformats.org/officeDocument/2006/relationships/hyperlink" Target="https://stopfoodwaste.ie/resources/" TargetMode="External"/><Relationship Id="rId6" Type="http://schemas.openxmlformats.org/officeDocument/2006/relationships/hyperlink" Target="https://savethefood.com/" TargetMode="External"/><Relationship Id="rId7" Type="http://schemas.openxmlformats.org/officeDocument/2006/relationships/hyperlink" Target="http://ivaluefood.com/" TargetMode="External"/><Relationship Id="rId8" Type="http://schemas.openxmlformats.org/officeDocument/2006/relationships/image" Target="../media/image6.png"/></Relationships>
</file>

<file path=ppt/slides/_rels/slide9.xml.rels><?xml version="1.0" encoding="UTF-8" standalone="yes"?><Relationships xmlns="http://schemas.openxmlformats.org/package/2006/relationships"><Relationship Id="rId10"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png"/><Relationship Id="rId4" Type="http://schemas.openxmlformats.org/officeDocument/2006/relationships/hyperlink" Target="https://www.allrecipes.com/recipes/14503/everyday-cooking/everyday-leftovers/" TargetMode="External"/><Relationship Id="rId9" Type="http://schemas.openxmlformats.org/officeDocument/2006/relationships/image" Target="../media/image26.png"/><Relationship Id="rId5" Type="http://schemas.openxmlformats.org/officeDocument/2006/relationships/hyperlink" Target="https://greatist.com/health/leftovers-meals-healthy-recipes#1" TargetMode="External"/><Relationship Id="rId6" Type="http://schemas.openxmlformats.org/officeDocument/2006/relationships/hyperlink" Target="http://stopfoodwaste.ie" TargetMode="External"/><Relationship Id="rId7" Type="http://schemas.openxmlformats.org/officeDocument/2006/relationships/hyperlink" Target="https://www.foodnetwork.ca/everyday-cooking/photos/weeknight-dinners-taste-better-as-leftovers/#!chicken-broccoli-tray-bake" TargetMode="External"/><Relationship Id="rId8"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descr="A picture containing food, cake, fruit, colorful&#10;&#10;Description automatically generated" id="84" name="Google Shape;84;p1"/>
          <p:cNvPicPr preferRelativeResize="0"/>
          <p:nvPr/>
        </p:nvPicPr>
        <p:blipFill rotWithShape="1">
          <a:blip r:embed="rId3">
            <a:alphaModFix/>
          </a:blip>
          <a:srcRect b="0" l="0" r="0" t="0"/>
          <a:stretch/>
        </p:blipFill>
        <p:spPr>
          <a:xfrm>
            <a:off x="3849" y="3429005"/>
            <a:ext cx="9987829" cy="6006570"/>
          </a:xfrm>
          <a:prstGeom prst="rect">
            <a:avLst/>
          </a:prstGeom>
          <a:noFill/>
          <a:ln>
            <a:noFill/>
          </a:ln>
        </p:spPr>
      </p:pic>
      <p:pic>
        <p:nvPicPr>
          <p:cNvPr id="85" name="Google Shape;85;p1"/>
          <p:cNvPicPr preferRelativeResize="0"/>
          <p:nvPr/>
        </p:nvPicPr>
        <p:blipFill rotWithShape="1">
          <a:blip r:embed="rId4">
            <a:alphaModFix/>
          </a:blip>
          <a:srcRect b="0" l="0" r="0" t="0"/>
          <a:stretch/>
        </p:blipFill>
        <p:spPr>
          <a:xfrm>
            <a:off x="5226692" y="1243860"/>
            <a:ext cx="4194801" cy="2097400"/>
          </a:xfrm>
          <a:prstGeom prst="rect">
            <a:avLst/>
          </a:prstGeom>
          <a:noFill/>
          <a:ln>
            <a:noFill/>
          </a:ln>
        </p:spPr>
      </p:pic>
      <p:pic>
        <p:nvPicPr>
          <p:cNvPr id="86" name="Google Shape;86;p1"/>
          <p:cNvPicPr preferRelativeResize="0"/>
          <p:nvPr/>
        </p:nvPicPr>
        <p:blipFill rotWithShape="1">
          <a:blip r:embed="rId5">
            <a:alphaModFix/>
          </a:blip>
          <a:srcRect b="0" l="0" r="0" t="0"/>
          <a:stretch/>
        </p:blipFill>
        <p:spPr>
          <a:xfrm>
            <a:off x="5990798" y="5769014"/>
            <a:ext cx="2666589" cy="1430853"/>
          </a:xfrm>
          <a:prstGeom prst="rect">
            <a:avLst/>
          </a:prstGeom>
          <a:noFill/>
          <a:ln>
            <a:noFill/>
          </a:ln>
        </p:spPr>
      </p:pic>
      <p:sp>
        <p:nvSpPr>
          <p:cNvPr id="87" name="Google Shape;87;p1"/>
          <p:cNvSpPr txBox="1"/>
          <p:nvPr/>
        </p:nvSpPr>
        <p:spPr>
          <a:xfrm>
            <a:off x="3795427" y="4088586"/>
            <a:ext cx="70572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2400" u="none" cap="none" strike="noStrike">
                <a:solidFill>
                  <a:srgbClr val="007940"/>
                </a:solidFill>
                <a:latin typeface="Arial"/>
                <a:ea typeface="Arial"/>
                <a:cs typeface="Arial"/>
                <a:sym typeface="Arial"/>
              </a:rPr>
              <a:t>WE CAN ALL MAKE A LASTING IMPACT</a:t>
            </a:r>
            <a:endParaRPr/>
          </a:p>
        </p:txBody>
      </p:sp>
      <p:sp>
        <p:nvSpPr>
          <p:cNvPr id="88" name="Google Shape;88;p1"/>
          <p:cNvSpPr txBox="1"/>
          <p:nvPr/>
        </p:nvSpPr>
        <p:spPr>
          <a:xfrm>
            <a:off x="4803618" y="4550251"/>
            <a:ext cx="5040900" cy="369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rgbClr val="6EBE4A"/>
                </a:solidFill>
                <a:latin typeface="Arial"/>
                <a:ea typeface="Arial"/>
                <a:cs typeface="Arial"/>
                <a:sym typeface="Arial"/>
              </a:rPr>
              <a:t>JOHN SMITH | MARCH 09, 2020</a:t>
            </a:r>
            <a:endParaRPr/>
          </a:p>
        </p:txBody>
      </p:sp>
      <p:sp>
        <p:nvSpPr>
          <p:cNvPr id="89" name="Google Shape;89;p1"/>
          <p:cNvSpPr/>
          <p:nvPr/>
        </p:nvSpPr>
        <p:spPr>
          <a:xfrm>
            <a:off x="76246" y="114375"/>
            <a:ext cx="10058400" cy="6876000"/>
          </a:xfrm>
          <a:prstGeom prst="rect">
            <a:avLst/>
          </a:prstGeom>
          <a:noFill/>
          <a:ln cap="flat" cmpd="sng" w="317500">
            <a:solidFill>
              <a:srgbClr val="00794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sp>
        <p:nvSpPr>
          <p:cNvPr id="210" name="Google Shape;210;p10"/>
          <p:cNvSpPr/>
          <p:nvPr/>
        </p:nvSpPr>
        <p:spPr>
          <a:xfrm>
            <a:off x="2721498" y="-433684"/>
            <a:ext cx="2276400" cy="7511700"/>
          </a:xfrm>
          <a:prstGeom prst="rect">
            <a:avLst/>
          </a:prstGeom>
          <a:gradFill>
            <a:gsLst>
              <a:gs pos="0">
                <a:srgbClr val="F3F4F5"/>
              </a:gs>
              <a:gs pos="54000">
                <a:srgbClr val="F3F4F5"/>
              </a:gs>
              <a:gs pos="100000">
                <a:schemeClr val="lt1"/>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1" name="Google Shape;211;p10"/>
          <p:cNvSpPr/>
          <p:nvPr/>
        </p:nvSpPr>
        <p:spPr>
          <a:xfrm>
            <a:off x="7972600" y="-847493"/>
            <a:ext cx="2349600" cy="1695000"/>
          </a:xfrm>
          <a:prstGeom prst="roundRect">
            <a:avLst>
              <a:gd fmla="val 6141" name="adj"/>
            </a:avLst>
          </a:prstGeom>
          <a:solidFill>
            <a:srgbClr val="F36C2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2" name="Google Shape;212;p10"/>
          <p:cNvSpPr txBox="1"/>
          <p:nvPr/>
        </p:nvSpPr>
        <p:spPr>
          <a:xfrm>
            <a:off x="7972600" y="195810"/>
            <a:ext cx="20859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lt1"/>
                </a:solidFill>
                <a:latin typeface="Arial"/>
                <a:ea typeface="Arial"/>
                <a:cs typeface="Arial"/>
                <a:sym typeface="Arial"/>
              </a:rPr>
              <a:t>HOMES</a:t>
            </a:r>
            <a:endParaRPr/>
          </a:p>
        </p:txBody>
      </p:sp>
      <p:cxnSp>
        <p:nvCxnSpPr>
          <p:cNvPr id="213" name="Google Shape;213;p10"/>
          <p:cNvCxnSpPr/>
          <p:nvPr/>
        </p:nvCxnSpPr>
        <p:spPr>
          <a:xfrm>
            <a:off x="823251" y="4370432"/>
            <a:ext cx="3389700" cy="0"/>
          </a:xfrm>
          <a:prstGeom prst="straightConnector1">
            <a:avLst/>
          </a:prstGeom>
          <a:noFill/>
          <a:ln cap="flat" cmpd="sng" w="28575">
            <a:solidFill>
              <a:srgbClr val="AEABAB"/>
            </a:solidFill>
            <a:prstDash val="solid"/>
            <a:miter lim="800000"/>
            <a:headEnd len="sm" w="sm" type="none"/>
            <a:tailEnd len="sm" w="sm" type="none"/>
          </a:ln>
        </p:spPr>
      </p:cxnSp>
      <p:sp>
        <p:nvSpPr>
          <p:cNvPr id="214" name="Google Shape;214;p10"/>
          <p:cNvSpPr txBox="1"/>
          <p:nvPr/>
        </p:nvSpPr>
        <p:spPr>
          <a:xfrm>
            <a:off x="839955" y="4618832"/>
            <a:ext cx="33564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US" sz="4000">
                <a:solidFill>
                  <a:srgbClr val="007940"/>
                </a:solidFill>
                <a:latin typeface="Arial"/>
                <a:ea typeface="Arial"/>
                <a:cs typeface="Arial"/>
                <a:sym typeface="Arial"/>
              </a:rPr>
              <a:t>COMPOST</a:t>
            </a:r>
            <a:endParaRPr/>
          </a:p>
        </p:txBody>
      </p:sp>
      <p:pic>
        <p:nvPicPr>
          <p:cNvPr descr="A bowl of salad&#10;&#10;Description automatically generated" id="215" name="Google Shape;215;p10"/>
          <p:cNvPicPr preferRelativeResize="0"/>
          <p:nvPr/>
        </p:nvPicPr>
        <p:blipFill rotWithShape="1">
          <a:blip r:embed="rId3">
            <a:alphaModFix/>
          </a:blip>
          <a:srcRect b="0" l="0" r="0" t="0"/>
          <a:stretch/>
        </p:blipFill>
        <p:spPr>
          <a:xfrm>
            <a:off x="1087221" y="1826176"/>
            <a:ext cx="2966800" cy="2095813"/>
          </a:xfrm>
          <a:prstGeom prst="rect">
            <a:avLst/>
          </a:prstGeom>
          <a:noFill/>
          <a:ln>
            <a:noFill/>
          </a:ln>
        </p:spPr>
      </p:pic>
      <p:sp>
        <p:nvSpPr>
          <p:cNvPr id="216" name="Google Shape;216;p10"/>
          <p:cNvSpPr txBox="1"/>
          <p:nvPr/>
        </p:nvSpPr>
        <p:spPr>
          <a:xfrm>
            <a:off x="5388120" y="1690160"/>
            <a:ext cx="41796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What you do at home can help reduce the amount of waste that ends up in landfills. Here are some local resources available to help promote composting at home.</a:t>
            </a:r>
            <a:endParaRPr/>
          </a:p>
        </p:txBody>
      </p:sp>
      <p:sp>
        <p:nvSpPr>
          <p:cNvPr id="217" name="Google Shape;217;p10"/>
          <p:cNvSpPr txBox="1"/>
          <p:nvPr/>
        </p:nvSpPr>
        <p:spPr>
          <a:xfrm>
            <a:off x="5388120" y="1303705"/>
            <a:ext cx="44640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Lower Your Carbon Footprint</a:t>
            </a:r>
            <a:endParaRPr/>
          </a:p>
        </p:txBody>
      </p:sp>
      <p:sp>
        <p:nvSpPr>
          <p:cNvPr id="218" name="Google Shape;218;p10"/>
          <p:cNvSpPr txBox="1"/>
          <p:nvPr/>
        </p:nvSpPr>
        <p:spPr>
          <a:xfrm>
            <a:off x="6352999" y="2833399"/>
            <a:ext cx="10623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4">
                  <a:extLst>
                    <a:ext uri="{A12FA001-AC4F-418D-AE19-62706E023703}">
                      <ahyp:hlinkClr val="tx"/>
                    </a:ext>
                  </a:extLst>
                </a:hlinkClick>
              </a:rPr>
              <a:t>I Value Food</a:t>
            </a:r>
            <a:endParaRPr sz="1400">
              <a:solidFill>
                <a:schemeClr val="dk1"/>
              </a:solidFill>
              <a:latin typeface="Arial"/>
              <a:ea typeface="Arial"/>
              <a:cs typeface="Arial"/>
              <a:sym typeface="Arial"/>
            </a:endParaRPr>
          </a:p>
        </p:txBody>
      </p:sp>
      <p:pic>
        <p:nvPicPr>
          <p:cNvPr descr="A picture containing stop, food&#10;&#10;Description automatically generated" id="219" name="Google Shape;219;p10"/>
          <p:cNvPicPr preferRelativeResize="0"/>
          <p:nvPr/>
        </p:nvPicPr>
        <p:blipFill rotWithShape="1">
          <a:blip r:embed="rId5">
            <a:alphaModFix/>
          </a:blip>
          <a:srcRect b="0" l="0" r="0" t="0"/>
          <a:stretch/>
        </p:blipFill>
        <p:spPr>
          <a:xfrm>
            <a:off x="5388120" y="5066415"/>
            <a:ext cx="825977" cy="825977"/>
          </a:xfrm>
          <a:prstGeom prst="rect">
            <a:avLst/>
          </a:prstGeom>
          <a:noFill/>
          <a:ln>
            <a:noFill/>
          </a:ln>
        </p:spPr>
      </p:pic>
      <p:pic>
        <p:nvPicPr>
          <p:cNvPr descr="A picture containing drawing&#10;&#10;Description automatically generated" id="220" name="Google Shape;220;p10"/>
          <p:cNvPicPr preferRelativeResize="0"/>
          <p:nvPr/>
        </p:nvPicPr>
        <p:blipFill rotWithShape="1">
          <a:blip r:embed="rId6">
            <a:alphaModFix/>
          </a:blip>
          <a:srcRect b="0" l="0" r="0" t="0"/>
          <a:stretch/>
        </p:blipFill>
        <p:spPr>
          <a:xfrm>
            <a:off x="5492546" y="2606571"/>
            <a:ext cx="653025" cy="650123"/>
          </a:xfrm>
          <a:prstGeom prst="rect">
            <a:avLst/>
          </a:prstGeom>
          <a:noFill/>
          <a:ln>
            <a:noFill/>
          </a:ln>
        </p:spPr>
      </p:pic>
      <p:sp>
        <p:nvSpPr>
          <p:cNvPr id="221" name="Google Shape;221;p10"/>
          <p:cNvSpPr txBox="1"/>
          <p:nvPr/>
        </p:nvSpPr>
        <p:spPr>
          <a:xfrm>
            <a:off x="6352999" y="3995045"/>
            <a:ext cx="29031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u="sng">
                <a:solidFill>
                  <a:schemeClr val="hlink"/>
                </a:solidFill>
                <a:hlinkClick r:id="rId7"/>
              </a:rPr>
              <a:t>City of Boston Curbside Food Waste Collection</a:t>
            </a:r>
            <a:endParaRPr sz="1400">
              <a:solidFill>
                <a:schemeClr val="dk1"/>
              </a:solidFill>
              <a:latin typeface="Arial"/>
              <a:ea typeface="Arial"/>
              <a:cs typeface="Arial"/>
              <a:sym typeface="Arial"/>
            </a:endParaRPr>
          </a:p>
        </p:txBody>
      </p:sp>
      <p:sp>
        <p:nvSpPr>
          <p:cNvPr id="222" name="Google Shape;222;p10">
            <a:hlinkClick r:id="rId8"/>
          </p:cNvPr>
          <p:cNvSpPr txBox="1"/>
          <p:nvPr/>
        </p:nvSpPr>
        <p:spPr>
          <a:xfrm>
            <a:off x="6352999" y="5465602"/>
            <a:ext cx="13566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9">
                  <a:extLst>
                    <a:ext uri="{A12FA001-AC4F-418D-AE19-62706E023703}">
                      <ahyp:hlinkClr val="tx"/>
                    </a:ext>
                  </a:extLst>
                </a:hlinkClick>
              </a:rPr>
              <a:t>Stop Food Waste</a:t>
            </a:r>
            <a:endParaRPr sz="1400">
              <a:solidFill>
                <a:schemeClr val="dk1"/>
              </a:solidFill>
              <a:latin typeface="Arial"/>
              <a:ea typeface="Arial"/>
              <a:cs typeface="Arial"/>
              <a:sym typeface="Arial"/>
            </a:endParaRPr>
          </a:p>
        </p:txBody>
      </p:sp>
      <p:cxnSp>
        <p:nvCxnSpPr>
          <p:cNvPr id="223" name="Google Shape;223;p10"/>
          <p:cNvCxnSpPr/>
          <p:nvPr/>
        </p:nvCxnSpPr>
        <p:spPr>
          <a:xfrm>
            <a:off x="5524660" y="3625719"/>
            <a:ext cx="4062300" cy="0"/>
          </a:xfrm>
          <a:prstGeom prst="straightConnector1">
            <a:avLst/>
          </a:prstGeom>
          <a:noFill/>
          <a:ln cap="flat" cmpd="sng" w="19050">
            <a:solidFill>
              <a:srgbClr val="D0CECE"/>
            </a:solidFill>
            <a:prstDash val="solid"/>
            <a:miter lim="800000"/>
            <a:headEnd len="sm" w="sm" type="none"/>
            <a:tailEnd len="sm" w="sm" type="none"/>
          </a:ln>
        </p:spPr>
      </p:cxnSp>
      <p:cxnSp>
        <p:nvCxnSpPr>
          <p:cNvPr id="224" name="Google Shape;224;p10"/>
          <p:cNvCxnSpPr/>
          <p:nvPr/>
        </p:nvCxnSpPr>
        <p:spPr>
          <a:xfrm>
            <a:off x="5524660" y="4887591"/>
            <a:ext cx="4062300" cy="0"/>
          </a:xfrm>
          <a:prstGeom prst="straightConnector1">
            <a:avLst/>
          </a:prstGeom>
          <a:noFill/>
          <a:ln cap="flat" cmpd="sng" w="19050">
            <a:solidFill>
              <a:srgbClr val="D0CECE"/>
            </a:solidFill>
            <a:prstDash val="solid"/>
            <a:miter lim="800000"/>
            <a:headEnd len="sm" w="sm" type="none"/>
            <a:tailEnd len="sm" w="sm" type="none"/>
          </a:ln>
        </p:spPr>
      </p:cxnSp>
      <p:pic>
        <p:nvPicPr>
          <p:cNvPr descr="A close up of a logo&#10;&#10;Description automatically generated" id="225" name="Google Shape;225;p10"/>
          <p:cNvPicPr preferRelativeResize="0"/>
          <p:nvPr/>
        </p:nvPicPr>
        <p:blipFill rotWithShape="1">
          <a:blip r:embed="rId10">
            <a:alphaModFix/>
          </a:blip>
          <a:srcRect b="0" l="0" r="0" t="0"/>
          <a:stretch/>
        </p:blipFill>
        <p:spPr>
          <a:xfrm>
            <a:off x="5479016" y="3820776"/>
            <a:ext cx="711282" cy="689444"/>
          </a:xfrm>
          <a:prstGeom prst="rect">
            <a:avLst/>
          </a:prstGeom>
          <a:noFill/>
          <a:ln>
            <a:noFill/>
          </a:ln>
        </p:spPr>
      </p:pic>
      <p:pic>
        <p:nvPicPr>
          <p:cNvPr id="226" name="Google Shape;226;p10"/>
          <p:cNvPicPr preferRelativeResize="0"/>
          <p:nvPr/>
        </p:nvPicPr>
        <p:blipFill>
          <a:blip r:embed="rId11">
            <a:alphaModFix/>
          </a:blip>
          <a:stretch>
            <a:fillRect/>
          </a:stretch>
        </p:blipFill>
        <p:spPr>
          <a:xfrm>
            <a:off x="5406059" y="3806575"/>
            <a:ext cx="825989" cy="69949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g24ba71a25e2_0_15"/>
          <p:cNvPicPr preferRelativeResize="0"/>
          <p:nvPr/>
        </p:nvPicPr>
        <p:blipFill rotWithShape="1">
          <a:blip r:embed="rId3">
            <a:alphaModFix/>
          </a:blip>
          <a:srcRect b="12091" l="0" r="0" t="12099"/>
          <a:stretch/>
        </p:blipFill>
        <p:spPr>
          <a:xfrm>
            <a:off x="-3501341" y="-932736"/>
            <a:ext cx="13559740" cy="11002645"/>
          </a:xfrm>
          <a:prstGeom prst="rect">
            <a:avLst/>
          </a:prstGeom>
          <a:noFill/>
          <a:ln>
            <a:noFill/>
          </a:ln>
        </p:spPr>
      </p:pic>
      <p:sp>
        <p:nvSpPr>
          <p:cNvPr id="232" name="Google Shape;232;g24ba71a25e2_0_15"/>
          <p:cNvSpPr/>
          <p:nvPr/>
        </p:nvSpPr>
        <p:spPr>
          <a:xfrm>
            <a:off x="-1079182" y="0"/>
            <a:ext cx="11137500" cy="6876000"/>
          </a:xfrm>
          <a:prstGeom prst="rect">
            <a:avLst/>
          </a:prstGeom>
          <a:noFill/>
          <a:ln cap="flat" cmpd="sng" w="317500">
            <a:solidFill>
              <a:srgbClr val="00A0DD"/>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3" name="Google Shape;233;g24ba71a25e2_0_15"/>
          <p:cNvSpPr txBox="1"/>
          <p:nvPr/>
        </p:nvSpPr>
        <p:spPr>
          <a:xfrm>
            <a:off x="5629007" y="4407520"/>
            <a:ext cx="35652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lang="en-US" sz="4000">
                <a:solidFill>
                  <a:schemeClr val="lt1"/>
                </a:solidFill>
                <a:latin typeface="Arial"/>
                <a:ea typeface="Arial"/>
                <a:cs typeface="Arial"/>
                <a:sym typeface="Arial"/>
              </a:rPr>
              <a:t>AT SCHOOL</a:t>
            </a:r>
            <a:endParaRPr/>
          </a:p>
        </p:txBody>
      </p:sp>
      <p:pic>
        <p:nvPicPr>
          <p:cNvPr id="234" name="Google Shape;234;g24ba71a25e2_0_15"/>
          <p:cNvPicPr preferRelativeResize="0"/>
          <p:nvPr/>
        </p:nvPicPr>
        <p:blipFill rotWithShape="1">
          <a:blip r:embed="rId4">
            <a:alphaModFix/>
          </a:blip>
          <a:srcRect b="0" l="0" r="0" t="0"/>
          <a:stretch/>
        </p:blipFill>
        <p:spPr>
          <a:xfrm>
            <a:off x="5747007" y="2112732"/>
            <a:ext cx="3329312" cy="166465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12"/>
          <p:cNvSpPr/>
          <p:nvPr/>
        </p:nvSpPr>
        <p:spPr>
          <a:xfrm>
            <a:off x="7972599" y="-847493"/>
            <a:ext cx="3333900" cy="1695000"/>
          </a:xfrm>
          <a:prstGeom prst="roundRect">
            <a:avLst>
              <a:gd fmla="val 6141" name="adj"/>
            </a:avLst>
          </a:prstGeom>
          <a:solidFill>
            <a:srgbClr val="00A0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40" name="Google Shape;240;p12"/>
          <p:cNvSpPr txBox="1"/>
          <p:nvPr/>
        </p:nvSpPr>
        <p:spPr>
          <a:xfrm>
            <a:off x="7972599" y="195810"/>
            <a:ext cx="20598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lt1"/>
                </a:solidFill>
                <a:latin typeface="Arial"/>
                <a:ea typeface="Arial"/>
                <a:cs typeface="Arial"/>
                <a:sym typeface="Arial"/>
              </a:rPr>
              <a:t>SCHOOLS</a:t>
            </a:r>
            <a:endParaRPr/>
          </a:p>
        </p:txBody>
      </p:sp>
      <p:sp>
        <p:nvSpPr>
          <p:cNvPr id="241" name="Google Shape;241;p12"/>
          <p:cNvSpPr txBox="1"/>
          <p:nvPr/>
        </p:nvSpPr>
        <p:spPr>
          <a:xfrm>
            <a:off x="711935" y="768446"/>
            <a:ext cx="7057200" cy="585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07940"/>
                </a:solidFill>
                <a:latin typeface="Arial"/>
                <a:ea typeface="Arial"/>
                <a:cs typeface="Arial"/>
                <a:sym typeface="Arial"/>
              </a:rPr>
              <a:t>Reducing Waste at School</a:t>
            </a:r>
            <a:endParaRPr/>
          </a:p>
        </p:txBody>
      </p:sp>
      <p:sp>
        <p:nvSpPr>
          <p:cNvPr id="242" name="Google Shape;242;p12"/>
          <p:cNvSpPr/>
          <p:nvPr/>
        </p:nvSpPr>
        <p:spPr>
          <a:xfrm>
            <a:off x="711935" y="1477082"/>
            <a:ext cx="67863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Schools provide an ideal platform for introducing waste reduction activities.</a:t>
            </a:r>
            <a:endParaRPr/>
          </a:p>
        </p:txBody>
      </p:sp>
      <p:sp>
        <p:nvSpPr>
          <p:cNvPr id="243" name="Google Shape;243;p12"/>
          <p:cNvSpPr txBox="1"/>
          <p:nvPr/>
        </p:nvSpPr>
        <p:spPr>
          <a:xfrm>
            <a:off x="4004264" y="4935301"/>
            <a:ext cx="2189100" cy="954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Educate students on the importance of preventing food waste at home and in school.</a:t>
            </a:r>
            <a:endParaRPr/>
          </a:p>
        </p:txBody>
      </p:sp>
      <p:sp>
        <p:nvSpPr>
          <p:cNvPr id="244" name="Google Shape;244;p12"/>
          <p:cNvSpPr txBox="1"/>
          <p:nvPr/>
        </p:nvSpPr>
        <p:spPr>
          <a:xfrm>
            <a:off x="3580524" y="3994207"/>
            <a:ext cx="2897100" cy="708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104D97"/>
                </a:solidFill>
              </a:rPr>
              <a:t>RAISE STUDENT AWARENESS</a:t>
            </a:r>
            <a:endParaRPr/>
          </a:p>
        </p:txBody>
      </p:sp>
      <p:sp>
        <p:nvSpPr>
          <p:cNvPr id="245" name="Google Shape;245;p12"/>
          <p:cNvSpPr txBox="1"/>
          <p:nvPr/>
        </p:nvSpPr>
        <p:spPr>
          <a:xfrm>
            <a:off x="951543" y="3994207"/>
            <a:ext cx="2104800" cy="10158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104D97"/>
                </a:solidFill>
                <a:latin typeface="Arial"/>
                <a:ea typeface="Arial"/>
                <a:cs typeface="Arial"/>
                <a:sym typeface="Arial"/>
              </a:rPr>
              <a:t>SUPPORT SHARING TABLES</a:t>
            </a:r>
            <a:endParaRPr/>
          </a:p>
        </p:txBody>
      </p:sp>
      <p:sp>
        <p:nvSpPr>
          <p:cNvPr id="246" name="Google Shape;246;p12"/>
          <p:cNvSpPr txBox="1"/>
          <p:nvPr/>
        </p:nvSpPr>
        <p:spPr>
          <a:xfrm>
            <a:off x="6910900" y="4719876"/>
            <a:ext cx="2316000" cy="954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Some local food pantries will make regularly scheduled pick-ups of unused food at schools.</a:t>
            </a:r>
            <a:endParaRPr/>
          </a:p>
        </p:txBody>
      </p:sp>
      <p:sp>
        <p:nvSpPr>
          <p:cNvPr id="247" name="Google Shape;247;p12"/>
          <p:cNvSpPr txBox="1"/>
          <p:nvPr/>
        </p:nvSpPr>
        <p:spPr>
          <a:xfrm>
            <a:off x="6735131" y="3994207"/>
            <a:ext cx="2667600" cy="969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900">
                <a:solidFill>
                  <a:srgbClr val="104D97"/>
                </a:solidFill>
                <a:latin typeface="Arial"/>
                <a:ea typeface="Arial"/>
                <a:cs typeface="Arial"/>
                <a:sym typeface="Arial"/>
              </a:rPr>
              <a:t>CONNECT WITH FOOD WASTE ORGANIZATIONS</a:t>
            </a:r>
            <a:endParaRPr sz="1300"/>
          </a:p>
        </p:txBody>
      </p:sp>
      <p:sp>
        <p:nvSpPr>
          <p:cNvPr id="248" name="Google Shape;248;p12"/>
          <p:cNvSpPr txBox="1"/>
          <p:nvPr/>
        </p:nvSpPr>
        <p:spPr>
          <a:xfrm>
            <a:off x="721134" y="4719876"/>
            <a:ext cx="2565900" cy="1169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From unopened milk cartons to unpeeled whole fruits – students make the most of unused food items through sharing tables in cafeterias.</a:t>
            </a:r>
            <a:endParaRPr/>
          </a:p>
        </p:txBody>
      </p:sp>
      <p:pic>
        <p:nvPicPr>
          <p:cNvPr descr="A picture containing indoor, fruit, apple, table&#10;&#10;Description automatically generated" id="249" name="Google Shape;249;p12"/>
          <p:cNvPicPr preferRelativeResize="0"/>
          <p:nvPr/>
        </p:nvPicPr>
        <p:blipFill rotWithShape="1">
          <a:blip r:embed="rId3">
            <a:alphaModFix/>
          </a:blip>
          <a:srcRect b="0" l="0" r="0" t="0"/>
          <a:stretch/>
        </p:blipFill>
        <p:spPr>
          <a:xfrm>
            <a:off x="4147721" y="1901096"/>
            <a:ext cx="1762957" cy="1596310"/>
          </a:xfrm>
          <a:prstGeom prst="rect">
            <a:avLst/>
          </a:prstGeom>
          <a:noFill/>
          <a:ln>
            <a:noFill/>
          </a:ln>
        </p:spPr>
      </p:pic>
      <p:pic>
        <p:nvPicPr>
          <p:cNvPr descr="A picture containing cup, sitting, photo, table&#10;&#10;Description automatically generated" id="250" name="Google Shape;250;p12"/>
          <p:cNvPicPr preferRelativeResize="0"/>
          <p:nvPr/>
        </p:nvPicPr>
        <p:blipFill rotWithShape="1">
          <a:blip r:embed="rId4">
            <a:alphaModFix/>
          </a:blip>
          <a:srcRect b="0" l="0" r="0" t="0"/>
          <a:stretch/>
        </p:blipFill>
        <p:spPr>
          <a:xfrm>
            <a:off x="7204157" y="2395545"/>
            <a:ext cx="1729589" cy="1190496"/>
          </a:xfrm>
          <a:prstGeom prst="rect">
            <a:avLst/>
          </a:prstGeom>
          <a:noFill/>
          <a:ln>
            <a:noFill/>
          </a:ln>
        </p:spPr>
      </p:pic>
      <p:cxnSp>
        <p:nvCxnSpPr>
          <p:cNvPr id="251" name="Google Shape;251;p12"/>
          <p:cNvCxnSpPr/>
          <p:nvPr/>
        </p:nvCxnSpPr>
        <p:spPr>
          <a:xfrm>
            <a:off x="974127" y="3836018"/>
            <a:ext cx="2059800" cy="0"/>
          </a:xfrm>
          <a:prstGeom prst="straightConnector1">
            <a:avLst/>
          </a:prstGeom>
          <a:noFill/>
          <a:ln cap="flat" cmpd="sng" w="28575">
            <a:solidFill>
              <a:srgbClr val="AEABAB"/>
            </a:solidFill>
            <a:prstDash val="solid"/>
            <a:miter lim="800000"/>
            <a:headEnd len="sm" w="sm" type="none"/>
            <a:tailEnd len="sm" w="sm" type="none"/>
          </a:ln>
        </p:spPr>
      </p:cxnSp>
      <p:cxnSp>
        <p:nvCxnSpPr>
          <p:cNvPr id="252" name="Google Shape;252;p12"/>
          <p:cNvCxnSpPr/>
          <p:nvPr/>
        </p:nvCxnSpPr>
        <p:spPr>
          <a:xfrm>
            <a:off x="3999314" y="3836018"/>
            <a:ext cx="2059800" cy="0"/>
          </a:xfrm>
          <a:prstGeom prst="straightConnector1">
            <a:avLst/>
          </a:prstGeom>
          <a:noFill/>
          <a:ln cap="flat" cmpd="sng" w="28575">
            <a:solidFill>
              <a:srgbClr val="AEABAB"/>
            </a:solidFill>
            <a:prstDash val="solid"/>
            <a:miter lim="800000"/>
            <a:headEnd len="sm" w="sm" type="none"/>
            <a:tailEnd len="sm" w="sm" type="none"/>
          </a:ln>
        </p:spPr>
      </p:cxnSp>
      <p:cxnSp>
        <p:nvCxnSpPr>
          <p:cNvPr id="253" name="Google Shape;253;p12"/>
          <p:cNvCxnSpPr/>
          <p:nvPr/>
        </p:nvCxnSpPr>
        <p:spPr>
          <a:xfrm>
            <a:off x="7039067" y="3836018"/>
            <a:ext cx="2059800" cy="0"/>
          </a:xfrm>
          <a:prstGeom prst="straightConnector1">
            <a:avLst/>
          </a:prstGeom>
          <a:noFill/>
          <a:ln cap="flat" cmpd="sng" w="28575">
            <a:solidFill>
              <a:srgbClr val="AEABAB"/>
            </a:solidFill>
            <a:prstDash val="solid"/>
            <a:miter lim="800000"/>
            <a:headEnd len="sm" w="sm" type="none"/>
            <a:tailEnd len="sm" w="sm" type="none"/>
          </a:ln>
        </p:spPr>
      </p:cxnSp>
      <p:pic>
        <p:nvPicPr>
          <p:cNvPr id="254" name="Google Shape;254;p12"/>
          <p:cNvPicPr preferRelativeResize="0"/>
          <p:nvPr/>
        </p:nvPicPr>
        <p:blipFill rotWithShape="1">
          <a:blip r:embed="rId5">
            <a:alphaModFix/>
          </a:blip>
          <a:srcRect b="0" l="0" r="0" t="0"/>
          <a:stretch/>
        </p:blipFill>
        <p:spPr>
          <a:xfrm>
            <a:off x="8728269" y="3904615"/>
            <a:ext cx="1330131" cy="2310229"/>
          </a:xfrm>
          <a:prstGeom prst="rect">
            <a:avLst/>
          </a:prstGeom>
          <a:noFill/>
          <a:ln>
            <a:noFill/>
          </a:ln>
        </p:spPr>
      </p:pic>
      <p:pic>
        <p:nvPicPr>
          <p:cNvPr descr="A close up of a sign&#10;&#10;Description automatically generated" id="255" name="Google Shape;255;p12"/>
          <p:cNvPicPr preferRelativeResize="0"/>
          <p:nvPr/>
        </p:nvPicPr>
        <p:blipFill rotWithShape="1">
          <a:blip r:embed="rId6">
            <a:alphaModFix/>
          </a:blip>
          <a:srcRect b="0" l="0" r="0" t="0"/>
          <a:stretch/>
        </p:blipFill>
        <p:spPr>
          <a:xfrm>
            <a:off x="1308594" y="2395545"/>
            <a:ext cx="1319227" cy="119929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id="260" name="Google Shape;260;p13"/>
          <p:cNvSpPr/>
          <p:nvPr/>
        </p:nvSpPr>
        <p:spPr>
          <a:xfrm>
            <a:off x="2721498" y="-433684"/>
            <a:ext cx="2276400" cy="7511700"/>
          </a:xfrm>
          <a:prstGeom prst="rect">
            <a:avLst/>
          </a:prstGeom>
          <a:gradFill>
            <a:gsLst>
              <a:gs pos="0">
                <a:srgbClr val="F3F4F5"/>
              </a:gs>
              <a:gs pos="54000">
                <a:srgbClr val="F3F4F5"/>
              </a:gs>
              <a:gs pos="100000">
                <a:schemeClr val="lt1"/>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1" name="Google Shape;261;p13"/>
          <p:cNvSpPr txBox="1"/>
          <p:nvPr/>
        </p:nvSpPr>
        <p:spPr>
          <a:xfrm>
            <a:off x="564288" y="4502504"/>
            <a:ext cx="4012800" cy="1939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US" sz="4000">
                <a:solidFill>
                  <a:srgbClr val="007940"/>
                </a:solidFill>
                <a:latin typeface="Arial"/>
                <a:ea typeface="Arial"/>
                <a:cs typeface="Arial"/>
                <a:sym typeface="Arial"/>
              </a:rPr>
              <a:t>SUPPORT SHARING TABLES</a:t>
            </a:r>
            <a:endParaRPr/>
          </a:p>
        </p:txBody>
      </p:sp>
      <p:cxnSp>
        <p:nvCxnSpPr>
          <p:cNvPr id="262" name="Google Shape;262;p13"/>
          <p:cNvCxnSpPr/>
          <p:nvPr/>
        </p:nvCxnSpPr>
        <p:spPr>
          <a:xfrm>
            <a:off x="823251" y="4169263"/>
            <a:ext cx="3389700" cy="0"/>
          </a:xfrm>
          <a:prstGeom prst="straightConnector1">
            <a:avLst/>
          </a:prstGeom>
          <a:noFill/>
          <a:ln cap="flat" cmpd="sng" w="28575">
            <a:solidFill>
              <a:srgbClr val="AEABAB"/>
            </a:solidFill>
            <a:prstDash val="solid"/>
            <a:miter lim="800000"/>
            <a:headEnd len="sm" w="sm" type="none"/>
            <a:tailEnd len="sm" w="sm" type="none"/>
          </a:ln>
        </p:spPr>
      </p:cxnSp>
      <p:sp>
        <p:nvSpPr>
          <p:cNvPr id="263" name="Google Shape;263;p13"/>
          <p:cNvSpPr/>
          <p:nvPr/>
        </p:nvSpPr>
        <p:spPr>
          <a:xfrm>
            <a:off x="7972599" y="-847493"/>
            <a:ext cx="3333900" cy="1695000"/>
          </a:xfrm>
          <a:prstGeom prst="roundRect">
            <a:avLst>
              <a:gd fmla="val 6141" name="adj"/>
            </a:avLst>
          </a:prstGeom>
          <a:solidFill>
            <a:srgbClr val="00A0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64" name="Google Shape;264;p13"/>
          <p:cNvSpPr txBox="1"/>
          <p:nvPr/>
        </p:nvSpPr>
        <p:spPr>
          <a:xfrm>
            <a:off x="7972599" y="195810"/>
            <a:ext cx="20598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lt1"/>
                </a:solidFill>
                <a:latin typeface="Arial"/>
                <a:ea typeface="Arial"/>
                <a:cs typeface="Arial"/>
                <a:sym typeface="Arial"/>
              </a:rPr>
              <a:t>SCHOOLS</a:t>
            </a:r>
            <a:endParaRPr/>
          </a:p>
        </p:txBody>
      </p:sp>
      <p:pic>
        <p:nvPicPr>
          <p:cNvPr descr="A close up of a sign&#10;&#10;Description automatically generated" id="265" name="Google Shape;265;p13"/>
          <p:cNvPicPr preferRelativeResize="0"/>
          <p:nvPr/>
        </p:nvPicPr>
        <p:blipFill rotWithShape="1">
          <a:blip r:embed="rId3">
            <a:alphaModFix/>
          </a:blip>
          <a:srcRect b="0" l="0" r="0" t="0"/>
          <a:stretch/>
        </p:blipFill>
        <p:spPr>
          <a:xfrm>
            <a:off x="1409283" y="1769629"/>
            <a:ext cx="2170631" cy="1973302"/>
          </a:xfrm>
          <a:prstGeom prst="rect">
            <a:avLst/>
          </a:prstGeom>
          <a:noFill/>
          <a:ln>
            <a:noFill/>
          </a:ln>
        </p:spPr>
      </p:pic>
      <p:sp>
        <p:nvSpPr>
          <p:cNvPr id="266" name="Google Shape;266;p13"/>
          <p:cNvSpPr txBox="1"/>
          <p:nvPr/>
        </p:nvSpPr>
        <p:spPr>
          <a:xfrm>
            <a:off x="5388120" y="1690160"/>
            <a:ext cx="41796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From unopened milk cartons to unpeeled fruits – there’s no need for items to end up in a landfill. Here are some resources to help reduce food waste in school cafeterias. </a:t>
            </a:r>
            <a:endParaRPr/>
          </a:p>
        </p:txBody>
      </p:sp>
      <p:sp>
        <p:nvSpPr>
          <p:cNvPr id="267" name="Google Shape;267;p13"/>
          <p:cNvSpPr txBox="1"/>
          <p:nvPr/>
        </p:nvSpPr>
        <p:spPr>
          <a:xfrm>
            <a:off x="5388120" y="1303705"/>
            <a:ext cx="4464000" cy="708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Keep Unused Food Out of the Trash</a:t>
            </a:r>
            <a:endParaRPr/>
          </a:p>
        </p:txBody>
      </p:sp>
      <p:sp>
        <p:nvSpPr>
          <p:cNvPr id="268" name="Google Shape;268;p13"/>
          <p:cNvSpPr txBox="1"/>
          <p:nvPr/>
        </p:nvSpPr>
        <p:spPr>
          <a:xfrm>
            <a:off x="6352998" y="2833399"/>
            <a:ext cx="17718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4">
                  <a:extLst>
                    <a:ext uri="{A12FA001-AC4F-418D-AE19-62706E023703}">
                      <ahyp:hlinkClr val="tx"/>
                    </a:ext>
                  </a:extLst>
                </a:hlinkClick>
              </a:rPr>
              <a:t>World Wildlife Fund</a:t>
            </a:r>
            <a:endParaRPr sz="1400">
              <a:solidFill>
                <a:schemeClr val="dk1"/>
              </a:solidFill>
              <a:latin typeface="Arial"/>
              <a:ea typeface="Arial"/>
              <a:cs typeface="Arial"/>
              <a:sym typeface="Arial"/>
            </a:endParaRPr>
          </a:p>
        </p:txBody>
      </p:sp>
      <p:sp>
        <p:nvSpPr>
          <p:cNvPr id="269" name="Google Shape;269;p13">
            <a:hlinkClick r:id="rId5"/>
          </p:cNvPr>
          <p:cNvSpPr txBox="1"/>
          <p:nvPr/>
        </p:nvSpPr>
        <p:spPr>
          <a:xfrm>
            <a:off x="6352998" y="5393735"/>
            <a:ext cx="22545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6">
                  <a:extLst>
                    <a:ext uri="{A12FA001-AC4F-418D-AE19-62706E023703}">
                      <ahyp:hlinkClr val="tx"/>
                    </a:ext>
                  </a:extLst>
                </a:hlinkClick>
              </a:rPr>
              <a:t>Ohio Department of Agriculture</a:t>
            </a:r>
            <a:endParaRPr sz="1400">
              <a:solidFill>
                <a:schemeClr val="dk1"/>
              </a:solidFill>
              <a:latin typeface="Arial"/>
              <a:ea typeface="Arial"/>
              <a:cs typeface="Arial"/>
              <a:sym typeface="Arial"/>
            </a:endParaRPr>
          </a:p>
        </p:txBody>
      </p:sp>
      <p:cxnSp>
        <p:nvCxnSpPr>
          <p:cNvPr id="270" name="Google Shape;270;p13"/>
          <p:cNvCxnSpPr/>
          <p:nvPr/>
        </p:nvCxnSpPr>
        <p:spPr>
          <a:xfrm>
            <a:off x="5524660" y="3625719"/>
            <a:ext cx="4062300" cy="0"/>
          </a:xfrm>
          <a:prstGeom prst="straightConnector1">
            <a:avLst/>
          </a:prstGeom>
          <a:noFill/>
          <a:ln cap="flat" cmpd="sng" w="19050">
            <a:solidFill>
              <a:srgbClr val="D0CECE"/>
            </a:solidFill>
            <a:prstDash val="solid"/>
            <a:miter lim="800000"/>
            <a:headEnd len="sm" w="sm" type="none"/>
            <a:tailEnd len="sm" w="sm" type="none"/>
          </a:ln>
        </p:spPr>
      </p:cxnSp>
      <p:cxnSp>
        <p:nvCxnSpPr>
          <p:cNvPr id="271" name="Google Shape;271;p13"/>
          <p:cNvCxnSpPr/>
          <p:nvPr/>
        </p:nvCxnSpPr>
        <p:spPr>
          <a:xfrm>
            <a:off x="5524660" y="4887591"/>
            <a:ext cx="4062300" cy="0"/>
          </a:xfrm>
          <a:prstGeom prst="straightConnector1">
            <a:avLst/>
          </a:prstGeom>
          <a:noFill/>
          <a:ln cap="flat" cmpd="sng" w="19050">
            <a:solidFill>
              <a:srgbClr val="D0CECE"/>
            </a:solidFill>
            <a:prstDash val="solid"/>
            <a:miter lim="800000"/>
            <a:headEnd len="sm" w="sm" type="none"/>
            <a:tailEnd len="sm" w="sm" type="none"/>
          </a:ln>
        </p:spPr>
      </p:cxnSp>
      <p:sp>
        <p:nvSpPr>
          <p:cNvPr id="272" name="Google Shape;272;p13"/>
          <p:cNvSpPr txBox="1"/>
          <p:nvPr/>
        </p:nvSpPr>
        <p:spPr>
          <a:xfrm>
            <a:off x="6352999" y="4077275"/>
            <a:ext cx="12282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7">
                  <a:extLst>
                    <a:ext uri="{A12FA001-AC4F-418D-AE19-62706E023703}">
                      <ahyp:hlinkClr val="tx"/>
                    </a:ext>
                  </a:extLst>
                </a:hlinkClick>
              </a:rPr>
              <a:t>USDA Guidance</a:t>
            </a:r>
            <a:endParaRPr sz="1400">
              <a:solidFill>
                <a:schemeClr val="dk1"/>
              </a:solidFill>
              <a:latin typeface="Arial"/>
              <a:ea typeface="Arial"/>
              <a:cs typeface="Arial"/>
              <a:sym typeface="Arial"/>
            </a:endParaRPr>
          </a:p>
        </p:txBody>
      </p:sp>
      <p:pic>
        <p:nvPicPr>
          <p:cNvPr descr="A picture containing wheel, drawing&#10;&#10;Description automatically generated" id="273" name="Google Shape;273;p13"/>
          <p:cNvPicPr preferRelativeResize="0"/>
          <p:nvPr/>
        </p:nvPicPr>
        <p:blipFill rotWithShape="1">
          <a:blip r:embed="rId8">
            <a:alphaModFix/>
          </a:blip>
          <a:srcRect b="0" l="0" r="0" t="0"/>
          <a:stretch/>
        </p:blipFill>
        <p:spPr>
          <a:xfrm>
            <a:off x="5649051" y="2583454"/>
            <a:ext cx="444573" cy="659084"/>
          </a:xfrm>
          <a:prstGeom prst="rect">
            <a:avLst/>
          </a:prstGeom>
          <a:noFill/>
          <a:ln>
            <a:noFill/>
          </a:ln>
        </p:spPr>
      </p:pic>
      <p:pic>
        <p:nvPicPr>
          <p:cNvPr descr="A picture containing food, mug, drawing, cup&#10;&#10;Description automatically generated" id="274" name="Google Shape;274;p13"/>
          <p:cNvPicPr preferRelativeResize="0"/>
          <p:nvPr/>
        </p:nvPicPr>
        <p:blipFill rotWithShape="1">
          <a:blip r:embed="rId9">
            <a:alphaModFix/>
          </a:blip>
          <a:srcRect b="0" l="0" r="0" t="0"/>
          <a:stretch/>
        </p:blipFill>
        <p:spPr>
          <a:xfrm>
            <a:off x="5523778" y="3986687"/>
            <a:ext cx="730780" cy="500584"/>
          </a:xfrm>
          <a:prstGeom prst="rect">
            <a:avLst/>
          </a:prstGeom>
          <a:noFill/>
          <a:ln>
            <a:noFill/>
          </a:ln>
        </p:spPr>
      </p:pic>
      <p:pic>
        <p:nvPicPr>
          <p:cNvPr descr="A close up of a sign&#10;&#10;Description automatically generated" id="275" name="Google Shape;275;p13"/>
          <p:cNvPicPr preferRelativeResize="0"/>
          <p:nvPr/>
        </p:nvPicPr>
        <p:blipFill rotWithShape="1">
          <a:blip r:embed="rId10">
            <a:alphaModFix/>
          </a:blip>
          <a:srcRect b="0" l="0" r="0" t="0"/>
          <a:stretch/>
        </p:blipFill>
        <p:spPr>
          <a:xfrm>
            <a:off x="5524660" y="5108015"/>
            <a:ext cx="737861" cy="72535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pic>
        <p:nvPicPr>
          <p:cNvPr descr="A picture containing room, clock&#10;&#10;Description automatically generated" id="280" name="Google Shape;280;p14"/>
          <p:cNvPicPr preferRelativeResize="0"/>
          <p:nvPr/>
        </p:nvPicPr>
        <p:blipFill rotWithShape="1">
          <a:blip r:embed="rId3">
            <a:alphaModFix/>
          </a:blip>
          <a:srcRect b="0" l="0" r="0" t="0"/>
          <a:stretch/>
        </p:blipFill>
        <p:spPr>
          <a:xfrm>
            <a:off x="5110329" y="3701455"/>
            <a:ext cx="1543292" cy="925975"/>
          </a:xfrm>
          <a:prstGeom prst="rect">
            <a:avLst/>
          </a:prstGeom>
          <a:noFill/>
          <a:ln>
            <a:noFill/>
          </a:ln>
        </p:spPr>
      </p:pic>
      <p:pic>
        <p:nvPicPr>
          <p:cNvPr descr="A picture containing indoor, fruit, apple, table&#10;&#10;Description automatically generated" id="281" name="Google Shape;281;p14"/>
          <p:cNvPicPr preferRelativeResize="0"/>
          <p:nvPr/>
        </p:nvPicPr>
        <p:blipFill rotWithShape="1">
          <a:blip r:embed="rId4">
            <a:alphaModFix/>
          </a:blip>
          <a:srcRect b="0" l="0" r="0" t="0"/>
          <a:stretch/>
        </p:blipFill>
        <p:spPr>
          <a:xfrm>
            <a:off x="1285310" y="928646"/>
            <a:ext cx="2444891" cy="2213782"/>
          </a:xfrm>
          <a:prstGeom prst="rect">
            <a:avLst/>
          </a:prstGeom>
          <a:noFill/>
          <a:ln>
            <a:noFill/>
          </a:ln>
          <a:effectLst>
            <a:outerShdw sx="1000" rotWithShape="0" algn="ctr" sy="1000">
              <a:srgbClr val="000000"/>
            </a:outerShdw>
          </a:effectLst>
        </p:spPr>
      </p:pic>
      <p:sp>
        <p:nvSpPr>
          <p:cNvPr id="282" name="Google Shape;282;p14"/>
          <p:cNvSpPr/>
          <p:nvPr/>
        </p:nvSpPr>
        <p:spPr>
          <a:xfrm>
            <a:off x="3247113" y="-433684"/>
            <a:ext cx="1750800" cy="7511700"/>
          </a:xfrm>
          <a:prstGeom prst="rect">
            <a:avLst/>
          </a:prstGeom>
          <a:gradFill>
            <a:gsLst>
              <a:gs pos="0">
                <a:srgbClr val="F3F4F5"/>
              </a:gs>
              <a:gs pos="54000">
                <a:srgbClr val="F3F4F5">
                  <a:alpha val="23921"/>
                </a:srgbClr>
              </a:gs>
              <a:gs pos="100000">
                <a:srgbClr val="FFFFFF">
                  <a:alpha val="0"/>
                </a:srgbClr>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3" name="Google Shape;283;p14"/>
          <p:cNvSpPr/>
          <p:nvPr/>
        </p:nvSpPr>
        <p:spPr>
          <a:xfrm>
            <a:off x="7972599" y="-847493"/>
            <a:ext cx="3333900" cy="1695000"/>
          </a:xfrm>
          <a:prstGeom prst="roundRect">
            <a:avLst>
              <a:gd fmla="val 6141" name="adj"/>
            </a:avLst>
          </a:prstGeom>
          <a:solidFill>
            <a:srgbClr val="00A0D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84" name="Google Shape;284;p14"/>
          <p:cNvSpPr txBox="1"/>
          <p:nvPr/>
        </p:nvSpPr>
        <p:spPr>
          <a:xfrm>
            <a:off x="7972599" y="195810"/>
            <a:ext cx="20598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lt1"/>
                </a:solidFill>
                <a:latin typeface="Arial"/>
                <a:ea typeface="Arial"/>
                <a:cs typeface="Arial"/>
                <a:sym typeface="Arial"/>
              </a:rPr>
              <a:t>SCHOOLS</a:t>
            </a:r>
            <a:endParaRPr/>
          </a:p>
        </p:txBody>
      </p:sp>
      <p:sp>
        <p:nvSpPr>
          <p:cNvPr id="285" name="Google Shape;285;p14"/>
          <p:cNvSpPr txBox="1"/>
          <p:nvPr/>
        </p:nvSpPr>
        <p:spPr>
          <a:xfrm>
            <a:off x="564288" y="3946448"/>
            <a:ext cx="4012800" cy="19395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US" sz="4000">
                <a:solidFill>
                  <a:srgbClr val="007940"/>
                </a:solidFill>
              </a:rPr>
              <a:t>RAISE STUDENT AWARENESS</a:t>
            </a:r>
            <a:endParaRPr/>
          </a:p>
        </p:txBody>
      </p:sp>
      <p:cxnSp>
        <p:nvCxnSpPr>
          <p:cNvPr id="286" name="Google Shape;286;p14"/>
          <p:cNvCxnSpPr/>
          <p:nvPr/>
        </p:nvCxnSpPr>
        <p:spPr>
          <a:xfrm>
            <a:off x="823251" y="3613207"/>
            <a:ext cx="3389700" cy="0"/>
          </a:xfrm>
          <a:prstGeom prst="straightConnector1">
            <a:avLst/>
          </a:prstGeom>
          <a:noFill/>
          <a:ln cap="flat" cmpd="sng" w="28575">
            <a:solidFill>
              <a:srgbClr val="AEABAB"/>
            </a:solidFill>
            <a:prstDash val="solid"/>
            <a:miter lim="800000"/>
            <a:headEnd len="sm" w="sm" type="none"/>
            <a:tailEnd len="sm" w="sm" type="none"/>
          </a:ln>
        </p:spPr>
      </p:cxnSp>
      <p:sp>
        <p:nvSpPr>
          <p:cNvPr id="287" name="Google Shape;287;p14"/>
          <p:cNvSpPr txBox="1"/>
          <p:nvPr/>
        </p:nvSpPr>
        <p:spPr>
          <a:xfrm>
            <a:off x="5388120" y="1690160"/>
            <a:ext cx="4179600" cy="738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Here are some resources to help get every student up to speed on the importance of reducing food waste at school and at home.</a:t>
            </a:r>
            <a:endParaRPr/>
          </a:p>
        </p:txBody>
      </p:sp>
      <p:sp>
        <p:nvSpPr>
          <p:cNvPr id="288" name="Google Shape;288;p14"/>
          <p:cNvSpPr txBox="1"/>
          <p:nvPr/>
        </p:nvSpPr>
        <p:spPr>
          <a:xfrm>
            <a:off x="5388120" y="1303705"/>
            <a:ext cx="4464000" cy="708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Educate Students and Reduce Waste</a:t>
            </a:r>
            <a:endParaRPr/>
          </a:p>
        </p:txBody>
      </p:sp>
      <p:sp>
        <p:nvSpPr>
          <p:cNvPr id="289" name="Google Shape;289;p14"/>
          <p:cNvSpPr txBox="1"/>
          <p:nvPr/>
        </p:nvSpPr>
        <p:spPr>
          <a:xfrm>
            <a:off x="6352998" y="2833399"/>
            <a:ext cx="17718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5">
                  <a:extLst>
                    <a:ext uri="{A12FA001-AC4F-418D-AE19-62706E023703}">
                      <ahyp:hlinkClr val="tx"/>
                    </a:ext>
                  </a:extLst>
                </a:hlinkClick>
              </a:rPr>
              <a:t>World Wildlife Fund</a:t>
            </a:r>
            <a:endParaRPr sz="1400">
              <a:solidFill>
                <a:schemeClr val="dk1"/>
              </a:solidFill>
              <a:latin typeface="Arial"/>
              <a:ea typeface="Arial"/>
              <a:cs typeface="Arial"/>
              <a:sym typeface="Arial"/>
            </a:endParaRPr>
          </a:p>
        </p:txBody>
      </p:sp>
      <p:sp>
        <p:nvSpPr>
          <p:cNvPr id="290" name="Google Shape;290;p14">
            <a:hlinkClick r:id="rId6"/>
          </p:cNvPr>
          <p:cNvSpPr txBox="1"/>
          <p:nvPr/>
        </p:nvSpPr>
        <p:spPr>
          <a:xfrm>
            <a:off x="6352998" y="5393735"/>
            <a:ext cx="26544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7">
                  <a:extLst>
                    <a:ext uri="{A12FA001-AC4F-418D-AE19-62706E023703}">
                      <ahyp:hlinkClr val="tx"/>
                    </a:ext>
                  </a:extLst>
                </a:hlinkClick>
              </a:rPr>
              <a:t>EPA Food Waste Prevention Ideas</a:t>
            </a:r>
            <a:endParaRPr sz="1400">
              <a:solidFill>
                <a:schemeClr val="dk1"/>
              </a:solidFill>
              <a:latin typeface="Arial"/>
              <a:ea typeface="Arial"/>
              <a:cs typeface="Arial"/>
              <a:sym typeface="Arial"/>
            </a:endParaRPr>
          </a:p>
        </p:txBody>
      </p:sp>
      <p:cxnSp>
        <p:nvCxnSpPr>
          <p:cNvPr id="291" name="Google Shape;291;p14"/>
          <p:cNvCxnSpPr/>
          <p:nvPr/>
        </p:nvCxnSpPr>
        <p:spPr>
          <a:xfrm>
            <a:off x="5524660" y="3625719"/>
            <a:ext cx="4062300" cy="0"/>
          </a:xfrm>
          <a:prstGeom prst="straightConnector1">
            <a:avLst/>
          </a:prstGeom>
          <a:noFill/>
          <a:ln cap="flat" cmpd="sng" w="19050">
            <a:solidFill>
              <a:srgbClr val="D0CECE"/>
            </a:solidFill>
            <a:prstDash val="solid"/>
            <a:miter lim="800000"/>
            <a:headEnd len="sm" w="sm" type="none"/>
            <a:tailEnd len="sm" w="sm" type="none"/>
          </a:ln>
        </p:spPr>
      </p:cxnSp>
      <p:cxnSp>
        <p:nvCxnSpPr>
          <p:cNvPr id="292" name="Google Shape;292;p14"/>
          <p:cNvCxnSpPr/>
          <p:nvPr/>
        </p:nvCxnSpPr>
        <p:spPr>
          <a:xfrm>
            <a:off x="5524660" y="4887591"/>
            <a:ext cx="4062300" cy="0"/>
          </a:xfrm>
          <a:prstGeom prst="straightConnector1">
            <a:avLst/>
          </a:prstGeom>
          <a:noFill/>
          <a:ln cap="flat" cmpd="sng" w="19050">
            <a:solidFill>
              <a:srgbClr val="D0CECE"/>
            </a:solidFill>
            <a:prstDash val="solid"/>
            <a:miter lim="800000"/>
            <a:headEnd len="sm" w="sm" type="none"/>
            <a:tailEnd len="sm" w="sm" type="none"/>
          </a:ln>
        </p:spPr>
      </p:cxnSp>
      <p:sp>
        <p:nvSpPr>
          <p:cNvPr id="293" name="Google Shape;293;p14"/>
          <p:cNvSpPr txBox="1"/>
          <p:nvPr/>
        </p:nvSpPr>
        <p:spPr>
          <a:xfrm>
            <a:off x="6352999" y="4077275"/>
            <a:ext cx="21489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8">
                  <a:extLst>
                    <a:ext uri="{A12FA001-AC4F-418D-AE19-62706E023703}">
                      <ahyp:hlinkClr val="tx"/>
                    </a:ext>
                  </a:extLst>
                </a:hlinkClick>
              </a:rPr>
              <a:t>Food Waste Warrior Toolkit</a:t>
            </a:r>
            <a:endParaRPr sz="1400">
              <a:solidFill>
                <a:schemeClr val="dk1"/>
              </a:solidFill>
              <a:latin typeface="Arial"/>
              <a:ea typeface="Arial"/>
              <a:cs typeface="Arial"/>
              <a:sym typeface="Arial"/>
            </a:endParaRPr>
          </a:p>
        </p:txBody>
      </p:sp>
      <p:pic>
        <p:nvPicPr>
          <p:cNvPr descr="A picture containing wheel, drawing&#10;&#10;Description automatically generated" id="294" name="Google Shape;294;p14"/>
          <p:cNvPicPr preferRelativeResize="0"/>
          <p:nvPr/>
        </p:nvPicPr>
        <p:blipFill rotWithShape="1">
          <a:blip r:embed="rId9">
            <a:alphaModFix/>
          </a:blip>
          <a:srcRect b="0" l="0" r="0" t="0"/>
          <a:stretch/>
        </p:blipFill>
        <p:spPr>
          <a:xfrm>
            <a:off x="5659688" y="2583454"/>
            <a:ext cx="444573" cy="659084"/>
          </a:xfrm>
          <a:prstGeom prst="rect">
            <a:avLst/>
          </a:prstGeom>
          <a:noFill/>
          <a:ln>
            <a:noFill/>
          </a:ln>
        </p:spPr>
      </p:pic>
      <p:pic>
        <p:nvPicPr>
          <p:cNvPr descr="A close up of a logo&#10;&#10;Description automatically generated" id="295" name="Google Shape;295;p14"/>
          <p:cNvPicPr preferRelativeResize="0"/>
          <p:nvPr/>
        </p:nvPicPr>
        <p:blipFill rotWithShape="1">
          <a:blip r:embed="rId10">
            <a:alphaModFix/>
          </a:blip>
          <a:srcRect b="0" l="0" r="0" t="0"/>
          <a:stretch/>
        </p:blipFill>
        <p:spPr>
          <a:xfrm>
            <a:off x="5540038" y="5104967"/>
            <a:ext cx="683874" cy="67703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descr="A group of people on a rocky beach&#10;&#10;Description automatically generated" id="94" name="Google Shape;94;p2"/>
          <p:cNvPicPr preferRelativeResize="0"/>
          <p:nvPr/>
        </p:nvPicPr>
        <p:blipFill rotWithShape="1">
          <a:blip r:embed="rId3">
            <a:alphaModFix/>
          </a:blip>
          <a:srcRect b="0" l="0" r="0" t="0"/>
          <a:stretch/>
        </p:blipFill>
        <p:spPr>
          <a:xfrm>
            <a:off x="-814372" y="-948808"/>
            <a:ext cx="10713718" cy="7113382"/>
          </a:xfrm>
          <a:prstGeom prst="rect">
            <a:avLst/>
          </a:prstGeom>
          <a:noFill/>
          <a:ln>
            <a:noFill/>
          </a:ln>
        </p:spPr>
      </p:pic>
      <p:sp>
        <p:nvSpPr>
          <p:cNvPr id="95" name="Google Shape;95;p2"/>
          <p:cNvSpPr txBox="1"/>
          <p:nvPr/>
        </p:nvSpPr>
        <p:spPr>
          <a:xfrm>
            <a:off x="-209653" y="423200"/>
            <a:ext cx="9639300" cy="13236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chemeClr val="lt1"/>
                </a:solidFill>
              </a:rPr>
              <a:t>Every</a:t>
            </a:r>
            <a:r>
              <a:rPr b="0" i="0" lang="en-US" sz="4000" u="none" cap="none" strike="noStrike">
                <a:solidFill>
                  <a:schemeClr val="lt1"/>
                </a:solidFill>
                <a:latin typeface="Arial"/>
                <a:ea typeface="Arial"/>
                <a:cs typeface="Arial"/>
                <a:sym typeface="Arial"/>
              </a:rPr>
              <a:t> </a:t>
            </a:r>
            <a:r>
              <a:rPr lang="en-US" sz="4000">
                <a:solidFill>
                  <a:schemeClr val="lt1"/>
                </a:solidFill>
              </a:rPr>
              <a:t>year</a:t>
            </a:r>
            <a:r>
              <a:rPr b="0" i="0" lang="en-US" sz="4000" u="none" cap="none" strike="noStrike">
                <a:solidFill>
                  <a:schemeClr val="lt1"/>
                </a:solidFill>
                <a:latin typeface="Arial"/>
                <a:ea typeface="Arial"/>
                <a:cs typeface="Arial"/>
                <a:sym typeface="Arial"/>
              </a:rPr>
              <a:t>, </a:t>
            </a:r>
            <a:r>
              <a:rPr b="1" i="0" lang="en-US" sz="4000" u="sng" cap="none" strike="noStrike">
                <a:solidFill>
                  <a:schemeClr val="lt1"/>
                </a:solidFill>
                <a:latin typeface="Arial"/>
                <a:ea typeface="Arial"/>
                <a:cs typeface="Arial"/>
                <a:sym typeface="Arial"/>
                <a:hlinkClick r:id="rId4">
                  <a:extLst>
                    <a:ext uri="{A12FA001-AC4F-418D-AE19-62706E023703}">
                      <ahyp:hlinkClr val="tx"/>
                    </a:ext>
                  </a:extLst>
                </a:hlinkClick>
              </a:rPr>
              <a:t>One Million </a:t>
            </a:r>
            <a:r>
              <a:rPr b="1" lang="en-US" sz="4000" u="sng">
                <a:solidFill>
                  <a:schemeClr val="lt1"/>
                </a:solidFill>
                <a:hlinkClick r:id="rId5">
                  <a:extLst>
                    <a:ext uri="{A12FA001-AC4F-418D-AE19-62706E023703}">
                      <ahyp:hlinkClr val="tx"/>
                    </a:ext>
                  </a:extLst>
                </a:hlinkClick>
              </a:rPr>
              <a:t>TONS</a:t>
            </a:r>
            <a:r>
              <a:rPr b="1" lang="en-US" sz="4000">
                <a:solidFill>
                  <a:schemeClr val="lt1"/>
                </a:solidFill>
              </a:rPr>
              <a:t> </a:t>
            </a:r>
            <a:r>
              <a:rPr b="0" i="0" lang="en-US" sz="4000" u="none" cap="none" strike="noStrike">
                <a:solidFill>
                  <a:schemeClr val="lt1"/>
                </a:solidFill>
                <a:latin typeface="Arial"/>
                <a:ea typeface="Arial"/>
                <a:cs typeface="Arial"/>
                <a:sym typeface="Arial"/>
              </a:rPr>
              <a:t>of food </a:t>
            </a:r>
            <a:br>
              <a:rPr b="0" i="0" lang="en-US" sz="4000" u="none" cap="none" strike="noStrike">
                <a:solidFill>
                  <a:schemeClr val="lt1"/>
                </a:solidFill>
                <a:latin typeface="Arial"/>
                <a:ea typeface="Arial"/>
                <a:cs typeface="Arial"/>
                <a:sym typeface="Arial"/>
              </a:rPr>
            </a:br>
            <a:r>
              <a:rPr b="0" i="0" lang="en-US" sz="4000" u="none" cap="none" strike="noStrike">
                <a:solidFill>
                  <a:schemeClr val="lt1"/>
                </a:solidFill>
                <a:latin typeface="Arial"/>
                <a:ea typeface="Arial"/>
                <a:cs typeface="Arial"/>
                <a:sym typeface="Arial"/>
              </a:rPr>
              <a:t>waste is landfilled in </a:t>
            </a:r>
            <a:r>
              <a:rPr lang="en-US" sz="4000">
                <a:solidFill>
                  <a:schemeClr val="lt1"/>
                </a:solidFill>
              </a:rPr>
              <a:t>Ohio</a:t>
            </a:r>
            <a:r>
              <a:rPr b="0" i="0" lang="en-US" sz="4000" u="none" cap="none" strike="noStrike">
                <a:solidFill>
                  <a:schemeClr val="lt1"/>
                </a:solidFill>
                <a:latin typeface="Arial"/>
                <a:ea typeface="Arial"/>
                <a:cs typeface="Arial"/>
                <a:sym typeface="Arial"/>
              </a:rPr>
              <a:t>.</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3"/>
          <p:cNvSpPr txBox="1"/>
          <p:nvPr/>
        </p:nvSpPr>
        <p:spPr>
          <a:xfrm>
            <a:off x="1500535" y="2659559"/>
            <a:ext cx="7057200" cy="7695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4400" u="none" cap="none" strike="noStrike">
                <a:solidFill>
                  <a:srgbClr val="007940"/>
                </a:solidFill>
                <a:latin typeface="Arial"/>
                <a:ea typeface="Arial"/>
                <a:cs typeface="Arial"/>
                <a:sym typeface="Arial"/>
              </a:rPr>
              <a:t>SAVE MORE THAN FOOD</a:t>
            </a:r>
            <a:endParaRPr/>
          </a:p>
        </p:txBody>
      </p:sp>
      <p:sp>
        <p:nvSpPr>
          <p:cNvPr id="101" name="Google Shape;101;p3"/>
          <p:cNvSpPr txBox="1"/>
          <p:nvPr/>
        </p:nvSpPr>
        <p:spPr>
          <a:xfrm>
            <a:off x="2508724" y="2256302"/>
            <a:ext cx="50409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2400" u="none" cap="none" strike="noStrike">
                <a:solidFill>
                  <a:srgbClr val="6EBE4A"/>
                </a:solidFill>
                <a:latin typeface="Arial"/>
                <a:ea typeface="Arial"/>
                <a:cs typeface="Arial"/>
                <a:sym typeface="Arial"/>
              </a:rPr>
              <a:t>MAKE A DIFFERENCE</a:t>
            </a:r>
            <a:endParaRPr/>
          </a:p>
        </p:txBody>
      </p:sp>
      <p:sp>
        <p:nvSpPr>
          <p:cNvPr id="102" name="Google Shape;102;p3"/>
          <p:cNvSpPr/>
          <p:nvPr/>
        </p:nvSpPr>
        <p:spPr>
          <a:xfrm>
            <a:off x="1629639" y="3590041"/>
            <a:ext cx="6736200" cy="1477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800" u="none" cap="none" strike="noStrike">
                <a:solidFill>
                  <a:schemeClr val="dk1"/>
                </a:solidFill>
                <a:latin typeface="Arial"/>
                <a:ea typeface="Arial"/>
                <a:cs typeface="Arial"/>
                <a:sym typeface="Arial"/>
              </a:rPr>
              <a:t>When food goes to waste – so does all of the time, money, and resources </a:t>
            </a:r>
            <a:br>
              <a:rPr b="0" i="0" lang="en-US" sz="1800" u="none" cap="none" strike="noStrike">
                <a:solidFill>
                  <a:schemeClr val="dk1"/>
                </a:solidFill>
                <a:latin typeface="Arial"/>
                <a:ea typeface="Arial"/>
                <a:cs typeface="Arial"/>
                <a:sym typeface="Arial"/>
              </a:rPr>
            </a:br>
            <a:r>
              <a:rPr b="0" i="0" lang="en-US" sz="1800" u="none" cap="none" strike="noStrike">
                <a:solidFill>
                  <a:schemeClr val="dk1"/>
                </a:solidFill>
                <a:latin typeface="Arial"/>
                <a:ea typeface="Arial"/>
                <a:cs typeface="Arial"/>
                <a:sym typeface="Arial"/>
              </a:rPr>
              <a:t>that went into producing and distributing it. </a:t>
            </a:r>
            <a:r>
              <a:rPr b="0" i="0" lang="en-US" sz="1800" u="none" cap="none" strike="noStrike">
                <a:solidFill>
                  <a:schemeClr val="dk1"/>
                </a:solidFill>
                <a:latin typeface="Calibri"/>
                <a:ea typeface="Calibri"/>
                <a:cs typeface="Calibri"/>
                <a:sym typeface="Calibri"/>
              </a:rPr>
              <a:t>In order to address the concerning issue, the Save More Than Food campaign was created to raise awareness of how food waste is impacting the health of our community, economy, and environment. Together – we can all help make a difference.</a:t>
            </a:r>
            <a:endParaRPr/>
          </a:p>
        </p:txBody>
      </p:sp>
      <p:pic>
        <p:nvPicPr>
          <p:cNvPr id="103" name="Google Shape;103;p3"/>
          <p:cNvPicPr preferRelativeResize="0"/>
          <p:nvPr/>
        </p:nvPicPr>
        <p:blipFill rotWithShape="1">
          <a:blip r:embed="rId3">
            <a:alphaModFix/>
          </a:blip>
          <a:srcRect b="0" l="0" r="0" t="0"/>
          <a:stretch/>
        </p:blipFill>
        <p:spPr>
          <a:xfrm>
            <a:off x="0" y="3532550"/>
            <a:ext cx="2189255" cy="2743496"/>
          </a:xfrm>
          <a:prstGeom prst="rect">
            <a:avLst/>
          </a:prstGeom>
          <a:noFill/>
          <a:ln>
            <a:noFill/>
          </a:ln>
        </p:spPr>
      </p:pic>
      <p:pic>
        <p:nvPicPr>
          <p:cNvPr id="104" name="Google Shape;104;p3"/>
          <p:cNvPicPr preferRelativeResize="0"/>
          <p:nvPr/>
        </p:nvPicPr>
        <p:blipFill rotWithShape="1">
          <a:blip r:embed="rId4">
            <a:alphaModFix/>
          </a:blip>
          <a:srcRect b="0" l="0" r="0" t="0"/>
          <a:stretch/>
        </p:blipFill>
        <p:spPr>
          <a:xfrm>
            <a:off x="8728269" y="4058402"/>
            <a:ext cx="1330131" cy="231022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4"/>
          <p:cNvSpPr txBox="1"/>
          <p:nvPr/>
        </p:nvSpPr>
        <p:spPr>
          <a:xfrm>
            <a:off x="1500535" y="799759"/>
            <a:ext cx="7057200" cy="1077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i="0" lang="en-US" sz="3200" u="none" cap="none" strike="noStrike">
                <a:solidFill>
                  <a:srgbClr val="007940"/>
                </a:solidFill>
                <a:latin typeface="Arial"/>
                <a:ea typeface="Arial"/>
                <a:cs typeface="Arial"/>
                <a:sym typeface="Arial"/>
              </a:rPr>
              <a:t>WASTED FOOD = WASTED RESOURCES</a:t>
            </a:r>
            <a:endParaRPr/>
          </a:p>
        </p:txBody>
      </p:sp>
      <p:sp>
        <p:nvSpPr>
          <p:cNvPr id="110" name="Google Shape;110;p4"/>
          <p:cNvSpPr txBox="1"/>
          <p:nvPr/>
        </p:nvSpPr>
        <p:spPr>
          <a:xfrm>
            <a:off x="1586179" y="2974543"/>
            <a:ext cx="1776000" cy="1169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400" u="none" cap="none" strike="noStrike">
                <a:solidFill>
                  <a:schemeClr val="dk1"/>
                </a:solidFill>
                <a:latin typeface="Arial"/>
                <a:ea typeface="Arial"/>
                <a:cs typeface="Arial"/>
                <a:sym typeface="Arial"/>
              </a:rPr>
              <a:t>160,000 Acres of Land </a:t>
            </a:r>
            <a:r>
              <a:rPr b="0" i="0" lang="en-US" sz="1400" u="none" cap="none" strike="noStrike">
                <a:solidFill>
                  <a:schemeClr val="dk1"/>
                </a:solidFill>
                <a:latin typeface="Arial"/>
                <a:ea typeface="Arial"/>
                <a:cs typeface="Arial"/>
                <a:sym typeface="Arial"/>
              </a:rPr>
              <a:t>are used every year to produce food that is never eaten.</a:t>
            </a:r>
            <a:endParaRPr/>
          </a:p>
        </p:txBody>
      </p:sp>
      <p:sp>
        <p:nvSpPr>
          <p:cNvPr id="111" name="Google Shape;111;p4"/>
          <p:cNvSpPr txBox="1"/>
          <p:nvPr/>
        </p:nvSpPr>
        <p:spPr>
          <a:xfrm>
            <a:off x="2356416" y="5173970"/>
            <a:ext cx="23274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22 Million Gallons of Gasoline </a:t>
            </a:r>
            <a:r>
              <a:rPr lang="en-US" sz="1400">
                <a:solidFill>
                  <a:schemeClr val="dk1"/>
                </a:solidFill>
                <a:latin typeface="Arial"/>
                <a:ea typeface="Arial"/>
                <a:cs typeface="Arial"/>
                <a:sym typeface="Arial"/>
              </a:rPr>
              <a:t>are used to harvest and transport food that goes to waste.</a:t>
            </a:r>
            <a:endParaRPr/>
          </a:p>
        </p:txBody>
      </p:sp>
      <p:sp>
        <p:nvSpPr>
          <p:cNvPr id="112" name="Google Shape;112;p4"/>
          <p:cNvSpPr txBox="1"/>
          <p:nvPr/>
        </p:nvSpPr>
        <p:spPr>
          <a:xfrm>
            <a:off x="2356417" y="4741642"/>
            <a:ext cx="13053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ENERGY</a:t>
            </a:r>
            <a:endParaRPr/>
          </a:p>
        </p:txBody>
      </p:sp>
      <p:sp>
        <p:nvSpPr>
          <p:cNvPr id="113" name="Google Shape;113;p4"/>
          <p:cNvSpPr txBox="1"/>
          <p:nvPr/>
        </p:nvSpPr>
        <p:spPr>
          <a:xfrm>
            <a:off x="4389081" y="2974543"/>
            <a:ext cx="20874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41 Billion Gallons of Water </a:t>
            </a:r>
            <a:r>
              <a:rPr lang="en-US" sz="1400">
                <a:solidFill>
                  <a:schemeClr val="dk1"/>
                </a:solidFill>
                <a:latin typeface="Arial"/>
                <a:ea typeface="Arial"/>
                <a:cs typeface="Arial"/>
                <a:sym typeface="Arial"/>
              </a:rPr>
              <a:t>are used to grow food that ends up in the trash.</a:t>
            </a:r>
            <a:endParaRPr/>
          </a:p>
        </p:txBody>
      </p:sp>
      <p:sp>
        <p:nvSpPr>
          <p:cNvPr id="114" name="Google Shape;114;p4"/>
          <p:cNvSpPr txBox="1"/>
          <p:nvPr/>
        </p:nvSpPr>
        <p:spPr>
          <a:xfrm>
            <a:off x="4389081" y="2543655"/>
            <a:ext cx="11220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WATER</a:t>
            </a:r>
            <a:endParaRPr/>
          </a:p>
        </p:txBody>
      </p:sp>
      <p:sp>
        <p:nvSpPr>
          <p:cNvPr id="115" name="Google Shape;115;p4"/>
          <p:cNvSpPr txBox="1"/>
          <p:nvPr/>
        </p:nvSpPr>
        <p:spPr>
          <a:xfrm>
            <a:off x="7647640" y="2974543"/>
            <a:ext cx="2104200" cy="11697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$1,500 of food </a:t>
            </a:r>
            <a:r>
              <a:rPr lang="en-US" sz="1400">
                <a:solidFill>
                  <a:schemeClr val="dk1"/>
                </a:solidFill>
                <a:latin typeface="Arial"/>
                <a:ea typeface="Arial"/>
                <a:cs typeface="Arial"/>
                <a:sym typeface="Arial"/>
              </a:rPr>
              <a:t>is purchased, but never eaten on average </a:t>
            </a:r>
            <a:br>
              <a:rPr lang="en-US" sz="1400">
                <a:solidFill>
                  <a:schemeClr val="dk1"/>
                </a:solidFill>
                <a:latin typeface="Arial"/>
                <a:ea typeface="Arial"/>
                <a:cs typeface="Arial"/>
                <a:sym typeface="Arial"/>
              </a:rPr>
            </a:br>
            <a:r>
              <a:rPr lang="en-US" sz="1400">
                <a:solidFill>
                  <a:schemeClr val="dk1"/>
                </a:solidFill>
                <a:latin typeface="Arial"/>
                <a:ea typeface="Arial"/>
                <a:cs typeface="Arial"/>
                <a:sym typeface="Arial"/>
              </a:rPr>
              <a:t>by a family of four every year in Central Ohio.</a:t>
            </a:r>
            <a:endParaRPr/>
          </a:p>
        </p:txBody>
      </p:sp>
      <p:sp>
        <p:nvSpPr>
          <p:cNvPr id="116" name="Google Shape;116;p4"/>
          <p:cNvSpPr txBox="1"/>
          <p:nvPr/>
        </p:nvSpPr>
        <p:spPr>
          <a:xfrm>
            <a:off x="7647640" y="2553570"/>
            <a:ext cx="11220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MONEY</a:t>
            </a:r>
            <a:endParaRPr/>
          </a:p>
        </p:txBody>
      </p:sp>
      <p:sp>
        <p:nvSpPr>
          <p:cNvPr id="117" name="Google Shape;117;p4"/>
          <p:cNvSpPr txBox="1"/>
          <p:nvPr/>
        </p:nvSpPr>
        <p:spPr>
          <a:xfrm>
            <a:off x="7047921" y="4911677"/>
            <a:ext cx="2189400" cy="1816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a:solidFill>
                  <a:schemeClr val="dk1"/>
                </a:solidFill>
                <a:latin typeface="Arial"/>
                <a:ea typeface="Arial"/>
                <a:cs typeface="Arial"/>
                <a:sym typeface="Arial"/>
              </a:rPr>
              <a:t>69 million meals </a:t>
            </a:r>
            <a:r>
              <a:rPr lang="en-US" sz="1400">
                <a:solidFill>
                  <a:schemeClr val="dk1"/>
                </a:solidFill>
                <a:latin typeface="Arial"/>
                <a:ea typeface="Arial"/>
                <a:cs typeface="Arial"/>
                <a:sym typeface="Arial"/>
              </a:rPr>
              <a:t>are missed </a:t>
            </a:r>
            <a:br>
              <a:rPr lang="en-US" sz="1400">
                <a:solidFill>
                  <a:schemeClr val="dk1"/>
                </a:solidFill>
                <a:latin typeface="Arial"/>
                <a:ea typeface="Arial"/>
                <a:cs typeface="Arial"/>
                <a:sym typeface="Arial"/>
              </a:rPr>
            </a:br>
            <a:r>
              <a:rPr lang="en-US" sz="1400">
                <a:solidFill>
                  <a:schemeClr val="dk1"/>
                </a:solidFill>
                <a:latin typeface="Arial"/>
                <a:ea typeface="Arial"/>
                <a:cs typeface="Arial"/>
                <a:sym typeface="Arial"/>
              </a:rPr>
              <a:t>by Franklin country residents. Meanwhile, Franklin County Residents send 187 million meals to the landfill. </a:t>
            </a:r>
            <a:endParaRPr/>
          </a:p>
        </p:txBody>
      </p:sp>
      <p:sp>
        <p:nvSpPr>
          <p:cNvPr id="118" name="Google Shape;118;p4"/>
          <p:cNvSpPr txBox="1"/>
          <p:nvPr/>
        </p:nvSpPr>
        <p:spPr>
          <a:xfrm>
            <a:off x="7047921" y="4479349"/>
            <a:ext cx="26676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OPPORTUNITY</a:t>
            </a:r>
            <a:endParaRPr/>
          </a:p>
        </p:txBody>
      </p:sp>
      <p:pic>
        <p:nvPicPr>
          <p:cNvPr id="119" name="Google Shape;119;p4"/>
          <p:cNvPicPr preferRelativeResize="0"/>
          <p:nvPr/>
        </p:nvPicPr>
        <p:blipFill rotWithShape="1">
          <a:blip r:embed="rId3">
            <a:alphaModFix/>
          </a:blip>
          <a:srcRect b="0" l="0" r="0" t="0"/>
          <a:stretch/>
        </p:blipFill>
        <p:spPr>
          <a:xfrm>
            <a:off x="1633217" y="4210723"/>
            <a:ext cx="723199" cy="1589357"/>
          </a:xfrm>
          <a:prstGeom prst="rect">
            <a:avLst/>
          </a:prstGeom>
          <a:noFill/>
          <a:ln>
            <a:noFill/>
          </a:ln>
        </p:spPr>
      </p:pic>
      <p:pic>
        <p:nvPicPr>
          <p:cNvPr descr="A picture containing flower, tree&#10;&#10;Description automatically generated" id="120" name="Google Shape;120;p4"/>
          <p:cNvPicPr preferRelativeResize="0"/>
          <p:nvPr/>
        </p:nvPicPr>
        <p:blipFill rotWithShape="1">
          <a:blip r:embed="rId4">
            <a:alphaModFix/>
          </a:blip>
          <a:srcRect b="0" l="0" r="0" t="0"/>
          <a:stretch/>
        </p:blipFill>
        <p:spPr>
          <a:xfrm flipH="1">
            <a:off x="471488" y="1901592"/>
            <a:ext cx="1365885" cy="1611255"/>
          </a:xfrm>
          <a:prstGeom prst="rect">
            <a:avLst/>
          </a:prstGeom>
          <a:noFill/>
          <a:ln>
            <a:noFill/>
          </a:ln>
        </p:spPr>
      </p:pic>
      <p:pic>
        <p:nvPicPr>
          <p:cNvPr descr="A picture containing accessory, indoor, sitting, monitor&#10;&#10;Description automatically generated" id="121" name="Google Shape;121;p4"/>
          <p:cNvPicPr preferRelativeResize="0"/>
          <p:nvPr/>
        </p:nvPicPr>
        <p:blipFill rotWithShape="1">
          <a:blip r:embed="rId5">
            <a:alphaModFix/>
          </a:blip>
          <a:srcRect b="0" l="0" r="0" t="0"/>
          <a:stretch/>
        </p:blipFill>
        <p:spPr>
          <a:xfrm>
            <a:off x="6537960" y="2510955"/>
            <a:ext cx="1204970" cy="1143570"/>
          </a:xfrm>
          <a:prstGeom prst="rect">
            <a:avLst/>
          </a:prstGeom>
          <a:noFill/>
          <a:ln>
            <a:noFill/>
          </a:ln>
        </p:spPr>
      </p:pic>
      <p:pic>
        <p:nvPicPr>
          <p:cNvPr descr="A plate of food&#10;&#10;Description automatically generated" id="122" name="Google Shape;122;p4"/>
          <p:cNvPicPr preferRelativeResize="0"/>
          <p:nvPr/>
        </p:nvPicPr>
        <p:blipFill rotWithShape="1">
          <a:blip r:embed="rId6">
            <a:alphaModFix/>
          </a:blip>
          <a:srcRect b="0" l="0" r="0" t="0"/>
          <a:stretch/>
        </p:blipFill>
        <p:spPr>
          <a:xfrm>
            <a:off x="5374734" y="4377264"/>
            <a:ext cx="1562330" cy="1552315"/>
          </a:xfrm>
          <a:prstGeom prst="rect">
            <a:avLst/>
          </a:prstGeom>
          <a:noFill/>
          <a:ln>
            <a:noFill/>
          </a:ln>
        </p:spPr>
      </p:pic>
      <p:pic>
        <p:nvPicPr>
          <p:cNvPr descr="A picture containing indoor, bottle, vase, sitting&#10;&#10;Description automatically generated" id="123" name="Google Shape;123;p4"/>
          <p:cNvPicPr preferRelativeResize="0"/>
          <p:nvPr/>
        </p:nvPicPr>
        <p:blipFill rotWithShape="1">
          <a:blip r:embed="rId7">
            <a:alphaModFix/>
          </a:blip>
          <a:srcRect b="0" l="0" r="0" t="0"/>
          <a:stretch/>
        </p:blipFill>
        <p:spPr>
          <a:xfrm>
            <a:off x="3773147" y="1977775"/>
            <a:ext cx="516335" cy="1767793"/>
          </a:xfrm>
          <a:prstGeom prst="rect">
            <a:avLst/>
          </a:prstGeom>
          <a:noFill/>
          <a:ln>
            <a:noFill/>
          </a:ln>
        </p:spPr>
      </p:pic>
      <p:sp>
        <p:nvSpPr>
          <p:cNvPr id="124" name="Google Shape;124;p4"/>
          <p:cNvSpPr txBox="1"/>
          <p:nvPr/>
        </p:nvSpPr>
        <p:spPr>
          <a:xfrm>
            <a:off x="1586179" y="2543655"/>
            <a:ext cx="11220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SOIL</a:t>
            </a:r>
            <a:endParaRPr/>
          </a:p>
        </p:txBody>
      </p:sp>
      <p:sp>
        <p:nvSpPr>
          <p:cNvPr id="125" name="Google Shape;125;p4"/>
          <p:cNvSpPr/>
          <p:nvPr/>
        </p:nvSpPr>
        <p:spPr>
          <a:xfrm>
            <a:off x="-79076" y="-94062"/>
            <a:ext cx="10058400" cy="6876000"/>
          </a:xfrm>
          <a:prstGeom prst="rect">
            <a:avLst/>
          </a:prstGeom>
          <a:noFill/>
          <a:ln cap="flat" cmpd="sng" w="317500">
            <a:solidFill>
              <a:srgbClr val="F36C2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6" name="Google Shape;126;p4"/>
          <p:cNvSpPr txBox="1"/>
          <p:nvPr/>
        </p:nvSpPr>
        <p:spPr>
          <a:xfrm>
            <a:off x="7742934" y="3644900"/>
            <a:ext cx="1494300" cy="4002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descr="A plate of food&#10;&#10;Description automatically generated" id="131" name="Google Shape;131;p5"/>
          <p:cNvPicPr preferRelativeResize="0"/>
          <p:nvPr/>
        </p:nvPicPr>
        <p:blipFill rotWithShape="1">
          <a:blip r:embed="rId3">
            <a:alphaModFix/>
          </a:blip>
          <a:srcRect b="0" l="0" r="0" t="0"/>
          <a:stretch/>
        </p:blipFill>
        <p:spPr>
          <a:xfrm>
            <a:off x="-713497" y="-224942"/>
            <a:ext cx="8769553" cy="5843416"/>
          </a:xfrm>
          <a:prstGeom prst="rect">
            <a:avLst/>
          </a:prstGeom>
          <a:noFill/>
          <a:ln>
            <a:noFill/>
          </a:ln>
        </p:spPr>
      </p:pic>
      <p:sp>
        <p:nvSpPr>
          <p:cNvPr id="132" name="Google Shape;132;p5"/>
          <p:cNvSpPr/>
          <p:nvPr/>
        </p:nvSpPr>
        <p:spPr>
          <a:xfrm>
            <a:off x="5658555" y="4187692"/>
            <a:ext cx="3470100" cy="1200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dk1"/>
                </a:solidFill>
                <a:latin typeface="Arial"/>
                <a:ea typeface="Arial"/>
                <a:cs typeface="Arial"/>
                <a:sym typeface="Arial"/>
              </a:rPr>
              <a:t>We all have a role to play in reducing food waste and saving resources.</a:t>
            </a:r>
            <a:endParaRPr/>
          </a:p>
        </p:txBody>
      </p:sp>
      <p:sp>
        <p:nvSpPr>
          <p:cNvPr id="133" name="Google Shape;133;p5"/>
          <p:cNvSpPr txBox="1"/>
          <p:nvPr/>
        </p:nvSpPr>
        <p:spPr>
          <a:xfrm>
            <a:off x="3864872" y="2219735"/>
            <a:ext cx="7057200" cy="1939500"/>
          </a:xfrm>
          <a:prstGeom prst="rect">
            <a:avLst/>
          </a:prstGeom>
          <a:noFill/>
          <a:ln>
            <a:noFill/>
          </a:ln>
        </p:spPr>
        <p:txBody>
          <a:bodyPr anchorCtr="0" anchor="t" bIns="45700" lIns="91425" spcFirstLastPara="1" rIns="91425" wrap="square" tIns="45700">
            <a:spAutoFit/>
          </a:bodyPr>
          <a:lstStyle/>
          <a:p>
            <a:pPr indent="0" lvl="0" marL="0" marR="0" rtl="0" algn="ctr">
              <a:lnSpc>
                <a:spcPct val="83333"/>
              </a:lnSpc>
              <a:spcBef>
                <a:spcPts val="0"/>
              </a:spcBef>
              <a:spcAft>
                <a:spcPts val="0"/>
              </a:spcAft>
              <a:buNone/>
            </a:pPr>
            <a:r>
              <a:rPr b="1" lang="en-US" sz="4800">
                <a:solidFill>
                  <a:srgbClr val="007940"/>
                </a:solidFill>
                <a:latin typeface="Arial"/>
                <a:ea typeface="Arial"/>
                <a:cs typeface="Arial"/>
                <a:sym typeface="Arial"/>
              </a:rPr>
              <a:t>SMALL CHANGES </a:t>
            </a:r>
            <a:br>
              <a:rPr b="1" lang="en-US" sz="4800">
                <a:solidFill>
                  <a:srgbClr val="007940"/>
                </a:solidFill>
                <a:latin typeface="Arial"/>
                <a:ea typeface="Arial"/>
                <a:cs typeface="Arial"/>
                <a:sym typeface="Arial"/>
              </a:rPr>
            </a:br>
            <a:r>
              <a:rPr b="1" lang="en-US" sz="4800">
                <a:solidFill>
                  <a:srgbClr val="007940"/>
                </a:solidFill>
                <a:latin typeface="Arial"/>
                <a:ea typeface="Arial"/>
                <a:cs typeface="Arial"/>
                <a:sym typeface="Arial"/>
              </a:rPr>
              <a:t>= </a:t>
            </a:r>
            <a:br>
              <a:rPr b="1" lang="en-US" sz="4800">
                <a:solidFill>
                  <a:srgbClr val="007940"/>
                </a:solidFill>
                <a:latin typeface="Arial"/>
                <a:ea typeface="Arial"/>
                <a:cs typeface="Arial"/>
                <a:sym typeface="Arial"/>
              </a:rPr>
            </a:br>
            <a:r>
              <a:rPr b="1" lang="en-US" sz="4800">
                <a:solidFill>
                  <a:srgbClr val="007940"/>
                </a:solidFill>
                <a:latin typeface="Arial"/>
                <a:ea typeface="Arial"/>
                <a:cs typeface="Arial"/>
                <a:sym typeface="Arial"/>
              </a:rPr>
              <a:t>BIG IMPACTS</a:t>
            </a:r>
            <a:endParaRPr/>
          </a:p>
        </p:txBody>
      </p:sp>
      <p:pic>
        <p:nvPicPr>
          <p:cNvPr id="134" name="Google Shape;134;p5"/>
          <p:cNvPicPr preferRelativeResize="0"/>
          <p:nvPr/>
        </p:nvPicPr>
        <p:blipFill rotWithShape="1">
          <a:blip r:embed="rId4">
            <a:alphaModFix/>
          </a:blip>
          <a:srcRect b="0" l="0" r="0" t="0"/>
          <a:stretch/>
        </p:blipFill>
        <p:spPr>
          <a:xfrm>
            <a:off x="8728269" y="4058402"/>
            <a:ext cx="1330131" cy="231022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pic>
        <p:nvPicPr>
          <p:cNvPr descr="A person sitting at a table&#10;&#10;Description automatically generated" id="139" name="Google Shape;139;p6"/>
          <p:cNvPicPr preferRelativeResize="0"/>
          <p:nvPr/>
        </p:nvPicPr>
        <p:blipFill rotWithShape="1">
          <a:blip r:embed="rId3">
            <a:alphaModFix/>
          </a:blip>
          <a:srcRect b="0" l="0" r="0" t="0"/>
          <a:stretch/>
        </p:blipFill>
        <p:spPr>
          <a:xfrm flipH="1">
            <a:off x="-191016" y="-654388"/>
            <a:ext cx="10440431" cy="6989049"/>
          </a:xfrm>
          <a:prstGeom prst="rect">
            <a:avLst/>
          </a:prstGeom>
          <a:noFill/>
          <a:ln>
            <a:noFill/>
          </a:ln>
        </p:spPr>
      </p:pic>
      <p:sp>
        <p:nvSpPr>
          <p:cNvPr id="140" name="Google Shape;140;p6"/>
          <p:cNvSpPr/>
          <p:nvPr/>
        </p:nvSpPr>
        <p:spPr>
          <a:xfrm>
            <a:off x="-402857" y="-1206840"/>
            <a:ext cx="11048400" cy="8622300"/>
          </a:xfrm>
          <a:prstGeom prst="rect">
            <a:avLst/>
          </a:prstGeom>
          <a:solidFill>
            <a:schemeClr val="dk1">
              <a:alpha val="14901"/>
            </a:schemeClr>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1" name="Google Shape;141;p6"/>
          <p:cNvSpPr/>
          <p:nvPr/>
        </p:nvSpPr>
        <p:spPr>
          <a:xfrm>
            <a:off x="0" y="-1"/>
            <a:ext cx="10058400" cy="6876300"/>
          </a:xfrm>
          <a:prstGeom prst="rect">
            <a:avLst/>
          </a:prstGeom>
          <a:noFill/>
          <a:ln cap="flat" cmpd="sng" w="317500">
            <a:solidFill>
              <a:srgbClr val="F36C2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42" name="Google Shape;142;p6"/>
          <p:cNvPicPr preferRelativeResize="0"/>
          <p:nvPr/>
        </p:nvPicPr>
        <p:blipFill rotWithShape="1">
          <a:blip r:embed="rId4">
            <a:alphaModFix/>
          </a:blip>
          <a:srcRect b="0" l="0" r="0" t="0"/>
          <a:stretch/>
        </p:blipFill>
        <p:spPr>
          <a:xfrm>
            <a:off x="5747007" y="2084451"/>
            <a:ext cx="3329312" cy="1664656"/>
          </a:xfrm>
          <a:prstGeom prst="rect">
            <a:avLst/>
          </a:prstGeom>
          <a:noFill/>
          <a:ln>
            <a:noFill/>
          </a:ln>
        </p:spPr>
      </p:pic>
      <p:sp>
        <p:nvSpPr>
          <p:cNvPr id="143" name="Google Shape;143;p6"/>
          <p:cNvSpPr txBox="1"/>
          <p:nvPr/>
        </p:nvSpPr>
        <p:spPr>
          <a:xfrm>
            <a:off x="5532777" y="4388666"/>
            <a:ext cx="3757800" cy="708000"/>
          </a:xfrm>
          <a:prstGeom prst="rect">
            <a:avLst/>
          </a:prstGeom>
          <a:noFill/>
          <a:ln>
            <a:noFill/>
          </a:ln>
          <a:effectLst>
            <a:outerShdw blurRad="63500" sx="184000" rotWithShape="0" algn="ctr" dist="1460500" sy="184000">
              <a:schemeClr val="dk1">
                <a:alpha val="0"/>
              </a:schemeClr>
            </a:outerShdw>
          </a:effectLst>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lang="en-US" sz="4000">
                <a:solidFill>
                  <a:schemeClr val="lt1"/>
                </a:solidFill>
                <a:latin typeface="Arial"/>
                <a:ea typeface="Arial"/>
                <a:cs typeface="Arial"/>
                <a:sym typeface="Arial"/>
              </a:rPr>
              <a:t>AT HOME</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7"/>
          <p:cNvPicPr preferRelativeResize="0"/>
          <p:nvPr/>
        </p:nvPicPr>
        <p:blipFill rotWithShape="1">
          <a:blip r:embed="rId3">
            <a:alphaModFix/>
          </a:blip>
          <a:srcRect b="0" l="0" r="0" t="0"/>
          <a:stretch/>
        </p:blipFill>
        <p:spPr>
          <a:xfrm>
            <a:off x="4243944" y="2445515"/>
            <a:ext cx="1570510" cy="1140769"/>
          </a:xfrm>
          <a:prstGeom prst="rect">
            <a:avLst/>
          </a:prstGeom>
          <a:noFill/>
          <a:ln>
            <a:noFill/>
          </a:ln>
        </p:spPr>
      </p:pic>
      <p:sp>
        <p:nvSpPr>
          <p:cNvPr id="149" name="Google Shape;149;p7"/>
          <p:cNvSpPr/>
          <p:nvPr/>
        </p:nvSpPr>
        <p:spPr>
          <a:xfrm>
            <a:off x="7972600" y="-847493"/>
            <a:ext cx="2349600" cy="1695000"/>
          </a:xfrm>
          <a:prstGeom prst="roundRect">
            <a:avLst>
              <a:gd fmla="val 6141" name="adj"/>
            </a:avLst>
          </a:prstGeom>
          <a:solidFill>
            <a:srgbClr val="F36C2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0" name="Google Shape;150;p7"/>
          <p:cNvSpPr txBox="1"/>
          <p:nvPr/>
        </p:nvSpPr>
        <p:spPr>
          <a:xfrm>
            <a:off x="7972600" y="195810"/>
            <a:ext cx="20859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lt1"/>
                </a:solidFill>
                <a:latin typeface="Arial"/>
                <a:ea typeface="Arial"/>
                <a:cs typeface="Arial"/>
                <a:sym typeface="Arial"/>
              </a:rPr>
              <a:t>HOMES</a:t>
            </a:r>
            <a:endParaRPr/>
          </a:p>
        </p:txBody>
      </p:sp>
      <p:sp>
        <p:nvSpPr>
          <p:cNvPr id="151" name="Google Shape;151;p7"/>
          <p:cNvSpPr txBox="1"/>
          <p:nvPr/>
        </p:nvSpPr>
        <p:spPr>
          <a:xfrm>
            <a:off x="3934572" y="4470341"/>
            <a:ext cx="2189400" cy="9543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Leftovers can be incorporated into all kinds of different recipes. Get creative!</a:t>
            </a:r>
            <a:endParaRPr/>
          </a:p>
        </p:txBody>
      </p:sp>
      <p:sp>
        <p:nvSpPr>
          <p:cNvPr id="152" name="Google Shape;152;p7"/>
          <p:cNvSpPr txBox="1"/>
          <p:nvPr/>
        </p:nvSpPr>
        <p:spPr>
          <a:xfrm>
            <a:off x="3695378" y="3994207"/>
            <a:ext cx="2667600" cy="708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104D97"/>
                </a:solidFill>
                <a:latin typeface="Arial"/>
                <a:ea typeface="Arial"/>
                <a:cs typeface="Arial"/>
                <a:sym typeface="Arial"/>
              </a:rPr>
              <a:t>EAT YOUR LEFTOVERS</a:t>
            </a:r>
            <a:endParaRPr/>
          </a:p>
        </p:txBody>
      </p:sp>
      <p:sp>
        <p:nvSpPr>
          <p:cNvPr id="153" name="Google Shape;153;p7"/>
          <p:cNvSpPr txBox="1"/>
          <p:nvPr/>
        </p:nvSpPr>
        <p:spPr>
          <a:xfrm>
            <a:off x="1217992" y="3994207"/>
            <a:ext cx="1572000" cy="6771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1900">
                <a:solidFill>
                  <a:srgbClr val="104D97"/>
                </a:solidFill>
                <a:latin typeface="Arial"/>
                <a:ea typeface="Arial"/>
                <a:cs typeface="Arial"/>
                <a:sym typeface="Arial"/>
              </a:rPr>
              <a:t>MAKE A PLAN</a:t>
            </a:r>
            <a:endParaRPr sz="1900"/>
          </a:p>
        </p:txBody>
      </p:sp>
      <p:sp>
        <p:nvSpPr>
          <p:cNvPr id="154" name="Google Shape;154;p7"/>
          <p:cNvSpPr txBox="1"/>
          <p:nvPr/>
        </p:nvSpPr>
        <p:spPr>
          <a:xfrm>
            <a:off x="6974325" y="4459568"/>
            <a:ext cx="2189400" cy="1169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Composting food scraps at home can reduce the amount of waste in landfills and lower your carbon footprint.</a:t>
            </a:r>
            <a:endParaRPr/>
          </a:p>
        </p:txBody>
      </p:sp>
      <p:sp>
        <p:nvSpPr>
          <p:cNvPr id="155" name="Google Shape;155;p7"/>
          <p:cNvSpPr txBox="1"/>
          <p:nvPr/>
        </p:nvSpPr>
        <p:spPr>
          <a:xfrm>
            <a:off x="6735131" y="3994207"/>
            <a:ext cx="2667600" cy="4002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2000">
                <a:solidFill>
                  <a:srgbClr val="104D97"/>
                </a:solidFill>
                <a:latin typeface="Arial"/>
                <a:ea typeface="Arial"/>
                <a:cs typeface="Arial"/>
                <a:sym typeface="Arial"/>
              </a:rPr>
              <a:t>COMPOST</a:t>
            </a:r>
            <a:endParaRPr/>
          </a:p>
        </p:txBody>
      </p:sp>
      <p:sp>
        <p:nvSpPr>
          <p:cNvPr id="156" name="Google Shape;156;p7"/>
          <p:cNvSpPr txBox="1"/>
          <p:nvPr/>
        </p:nvSpPr>
        <p:spPr>
          <a:xfrm>
            <a:off x="909385" y="4459568"/>
            <a:ext cx="2189400" cy="1169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400">
                <a:solidFill>
                  <a:schemeClr val="dk1"/>
                </a:solidFill>
                <a:latin typeface="Arial"/>
                <a:ea typeface="Arial"/>
                <a:cs typeface="Arial"/>
                <a:sym typeface="Arial"/>
              </a:rPr>
              <a:t>Plan weekly meals around the food you already have. Avoid buying more groceries than you can finish.</a:t>
            </a:r>
            <a:endParaRPr/>
          </a:p>
        </p:txBody>
      </p:sp>
      <p:sp>
        <p:nvSpPr>
          <p:cNvPr id="157" name="Google Shape;157;p7"/>
          <p:cNvSpPr txBox="1"/>
          <p:nvPr/>
        </p:nvSpPr>
        <p:spPr>
          <a:xfrm>
            <a:off x="691099" y="764139"/>
            <a:ext cx="7057200" cy="1077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3200">
                <a:solidFill>
                  <a:srgbClr val="007940"/>
                </a:solidFill>
                <a:latin typeface="Arial"/>
                <a:ea typeface="Arial"/>
                <a:cs typeface="Arial"/>
                <a:sym typeface="Arial"/>
              </a:rPr>
              <a:t>Reducing Waste for Families and Homes</a:t>
            </a:r>
            <a:endParaRPr/>
          </a:p>
        </p:txBody>
      </p:sp>
      <p:sp>
        <p:nvSpPr>
          <p:cNvPr id="158" name="Google Shape;158;p7"/>
          <p:cNvSpPr/>
          <p:nvPr/>
        </p:nvSpPr>
        <p:spPr>
          <a:xfrm>
            <a:off x="691099" y="1472775"/>
            <a:ext cx="67863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Arial"/>
                <a:ea typeface="Arial"/>
                <a:cs typeface="Arial"/>
                <a:sym typeface="Arial"/>
              </a:rPr>
              <a:t>Private households account for the largest percentage of wasted food.</a:t>
            </a:r>
            <a:endParaRPr/>
          </a:p>
        </p:txBody>
      </p:sp>
      <p:cxnSp>
        <p:nvCxnSpPr>
          <p:cNvPr id="159" name="Google Shape;159;p7"/>
          <p:cNvCxnSpPr/>
          <p:nvPr/>
        </p:nvCxnSpPr>
        <p:spPr>
          <a:xfrm>
            <a:off x="974127" y="3836018"/>
            <a:ext cx="2059800" cy="0"/>
          </a:xfrm>
          <a:prstGeom prst="straightConnector1">
            <a:avLst/>
          </a:prstGeom>
          <a:noFill/>
          <a:ln cap="flat" cmpd="sng" w="28575">
            <a:solidFill>
              <a:srgbClr val="AEABAB"/>
            </a:solidFill>
            <a:prstDash val="solid"/>
            <a:miter lim="800000"/>
            <a:headEnd len="sm" w="sm" type="none"/>
            <a:tailEnd len="sm" w="sm" type="none"/>
          </a:ln>
        </p:spPr>
      </p:cxnSp>
      <p:cxnSp>
        <p:nvCxnSpPr>
          <p:cNvPr id="160" name="Google Shape;160;p7"/>
          <p:cNvCxnSpPr/>
          <p:nvPr/>
        </p:nvCxnSpPr>
        <p:spPr>
          <a:xfrm>
            <a:off x="3999314" y="3836018"/>
            <a:ext cx="2059800" cy="0"/>
          </a:xfrm>
          <a:prstGeom prst="straightConnector1">
            <a:avLst/>
          </a:prstGeom>
          <a:noFill/>
          <a:ln cap="flat" cmpd="sng" w="28575">
            <a:solidFill>
              <a:srgbClr val="AEABAB"/>
            </a:solidFill>
            <a:prstDash val="solid"/>
            <a:miter lim="800000"/>
            <a:headEnd len="sm" w="sm" type="none"/>
            <a:tailEnd len="sm" w="sm" type="none"/>
          </a:ln>
        </p:spPr>
      </p:cxnSp>
      <p:cxnSp>
        <p:nvCxnSpPr>
          <p:cNvPr id="161" name="Google Shape;161;p7"/>
          <p:cNvCxnSpPr/>
          <p:nvPr/>
        </p:nvCxnSpPr>
        <p:spPr>
          <a:xfrm>
            <a:off x="7039067" y="3836018"/>
            <a:ext cx="2059800" cy="0"/>
          </a:xfrm>
          <a:prstGeom prst="straightConnector1">
            <a:avLst/>
          </a:prstGeom>
          <a:noFill/>
          <a:ln cap="flat" cmpd="sng" w="28575">
            <a:solidFill>
              <a:srgbClr val="AEABAB"/>
            </a:solidFill>
            <a:prstDash val="solid"/>
            <a:miter lim="800000"/>
            <a:headEnd len="sm" w="sm" type="none"/>
            <a:tailEnd len="sm" w="sm" type="none"/>
          </a:ln>
        </p:spPr>
      </p:cxnSp>
      <p:pic>
        <p:nvPicPr>
          <p:cNvPr id="162" name="Google Shape;162;p7"/>
          <p:cNvPicPr preferRelativeResize="0"/>
          <p:nvPr/>
        </p:nvPicPr>
        <p:blipFill rotWithShape="1">
          <a:blip r:embed="rId4">
            <a:alphaModFix/>
          </a:blip>
          <a:srcRect b="0" l="0" r="0" t="0"/>
          <a:stretch/>
        </p:blipFill>
        <p:spPr>
          <a:xfrm>
            <a:off x="1366266" y="2263698"/>
            <a:ext cx="1275492" cy="1290768"/>
          </a:xfrm>
          <a:prstGeom prst="rect">
            <a:avLst/>
          </a:prstGeom>
          <a:noFill/>
          <a:ln>
            <a:noFill/>
          </a:ln>
        </p:spPr>
      </p:pic>
      <p:pic>
        <p:nvPicPr>
          <p:cNvPr id="163" name="Google Shape;163;p7"/>
          <p:cNvPicPr preferRelativeResize="0"/>
          <p:nvPr/>
        </p:nvPicPr>
        <p:blipFill rotWithShape="1">
          <a:blip r:embed="rId5">
            <a:alphaModFix/>
          </a:blip>
          <a:srcRect b="0" l="0" r="28191" t="17891"/>
          <a:stretch/>
        </p:blipFill>
        <p:spPr>
          <a:xfrm>
            <a:off x="0" y="4127500"/>
            <a:ext cx="1572038" cy="2730501"/>
          </a:xfrm>
          <a:prstGeom prst="rect">
            <a:avLst/>
          </a:prstGeom>
          <a:noFill/>
          <a:ln>
            <a:noFill/>
          </a:ln>
        </p:spPr>
      </p:pic>
      <p:pic>
        <p:nvPicPr>
          <p:cNvPr descr="A bowl of salad&#10;&#10;Description automatically generated" id="164" name="Google Shape;164;p7"/>
          <p:cNvPicPr preferRelativeResize="0"/>
          <p:nvPr/>
        </p:nvPicPr>
        <p:blipFill rotWithShape="1">
          <a:blip r:embed="rId6">
            <a:alphaModFix/>
          </a:blip>
          <a:srcRect b="0" l="0" r="0" t="0"/>
          <a:stretch/>
        </p:blipFill>
        <p:spPr>
          <a:xfrm>
            <a:off x="7195695" y="2332625"/>
            <a:ext cx="1746514" cy="123377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8"/>
          <p:cNvSpPr/>
          <p:nvPr/>
        </p:nvSpPr>
        <p:spPr>
          <a:xfrm>
            <a:off x="2658633" y="-377934"/>
            <a:ext cx="2276400" cy="7511700"/>
          </a:xfrm>
          <a:prstGeom prst="rect">
            <a:avLst/>
          </a:prstGeom>
          <a:gradFill>
            <a:gsLst>
              <a:gs pos="0">
                <a:srgbClr val="F3F4F5"/>
              </a:gs>
              <a:gs pos="54000">
                <a:srgbClr val="F3F4F5"/>
              </a:gs>
              <a:gs pos="100000">
                <a:schemeClr val="lt1"/>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0" name="Google Shape;170;p8"/>
          <p:cNvSpPr/>
          <p:nvPr/>
        </p:nvSpPr>
        <p:spPr>
          <a:xfrm>
            <a:off x="7972600" y="-847493"/>
            <a:ext cx="2349600" cy="1695000"/>
          </a:xfrm>
          <a:prstGeom prst="roundRect">
            <a:avLst>
              <a:gd fmla="val 6141" name="adj"/>
            </a:avLst>
          </a:prstGeom>
          <a:solidFill>
            <a:srgbClr val="F36C2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1" name="Google Shape;171;p8"/>
          <p:cNvSpPr txBox="1"/>
          <p:nvPr/>
        </p:nvSpPr>
        <p:spPr>
          <a:xfrm>
            <a:off x="7972600" y="195810"/>
            <a:ext cx="20859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lt1"/>
                </a:solidFill>
                <a:latin typeface="Arial"/>
                <a:ea typeface="Arial"/>
                <a:cs typeface="Arial"/>
                <a:sym typeface="Arial"/>
              </a:rPr>
              <a:t>HOMES</a:t>
            </a:r>
            <a:endParaRPr/>
          </a:p>
        </p:txBody>
      </p:sp>
      <p:sp>
        <p:nvSpPr>
          <p:cNvPr id="172" name="Google Shape;172;p8"/>
          <p:cNvSpPr txBox="1"/>
          <p:nvPr/>
        </p:nvSpPr>
        <p:spPr>
          <a:xfrm>
            <a:off x="5388120" y="1690160"/>
            <a:ext cx="4179600" cy="954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Here are a few of the resources available to help people learn how to shop smarter at the grocery story an make the most of the food they have at home.</a:t>
            </a:r>
            <a:endParaRPr/>
          </a:p>
        </p:txBody>
      </p:sp>
      <p:cxnSp>
        <p:nvCxnSpPr>
          <p:cNvPr id="173" name="Google Shape;173;p8"/>
          <p:cNvCxnSpPr/>
          <p:nvPr/>
        </p:nvCxnSpPr>
        <p:spPr>
          <a:xfrm>
            <a:off x="823251" y="4370432"/>
            <a:ext cx="3389700" cy="0"/>
          </a:xfrm>
          <a:prstGeom prst="straightConnector1">
            <a:avLst/>
          </a:prstGeom>
          <a:noFill/>
          <a:ln cap="flat" cmpd="sng" w="28575">
            <a:solidFill>
              <a:srgbClr val="AEABAB"/>
            </a:solidFill>
            <a:prstDash val="solid"/>
            <a:miter lim="800000"/>
            <a:headEnd len="sm" w="sm" type="none"/>
            <a:tailEnd len="sm" w="sm" type="none"/>
          </a:ln>
        </p:spPr>
      </p:cxnSp>
      <p:pic>
        <p:nvPicPr>
          <p:cNvPr id="174" name="Google Shape;174;p8"/>
          <p:cNvPicPr preferRelativeResize="0"/>
          <p:nvPr/>
        </p:nvPicPr>
        <p:blipFill rotWithShape="1">
          <a:blip r:embed="rId3">
            <a:alphaModFix/>
          </a:blip>
          <a:srcRect b="0" l="0" r="0" t="0"/>
          <a:stretch/>
        </p:blipFill>
        <p:spPr>
          <a:xfrm>
            <a:off x="1215390" y="1224424"/>
            <a:ext cx="2558420" cy="2589061"/>
          </a:xfrm>
          <a:prstGeom prst="rect">
            <a:avLst/>
          </a:prstGeom>
          <a:noFill/>
          <a:ln>
            <a:noFill/>
          </a:ln>
        </p:spPr>
      </p:pic>
      <p:sp>
        <p:nvSpPr>
          <p:cNvPr id="175" name="Google Shape;175;p8"/>
          <p:cNvSpPr txBox="1"/>
          <p:nvPr/>
        </p:nvSpPr>
        <p:spPr>
          <a:xfrm>
            <a:off x="5388120" y="1303705"/>
            <a:ext cx="4464000" cy="708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A Few Simple Steps Can Go a Long Way</a:t>
            </a:r>
            <a:endParaRPr/>
          </a:p>
        </p:txBody>
      </p:sp>
      <p:sp>
        <p:nvSpPr>
          <p:cNvPr id="176" name="Google Shape;176;p8"/>
          <p:cNvSpPr txBox="1"/>
          <p:nvPr/>
        </p:nvSpPr>
        <p:spPr>
          <a:xfrm>
            <a:off x="816394" y="4628259"/>
            <a:ext cx="33564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US" sz="4000">
                <a:solidFill>
                  <a:srgbClr val="007940"/>
                </a:solidFill>
                <a:latin typeface="Arial"/>
                <a:ea typeface="Arial"/>
                <a:cs typeface="Arial"/>
                <a:sym typeface="Arial"/>
              </a:rPr>
              <a:t>MAKE A PLAN</a:t>
            </a:r>
            <a:endParaRPr b="1" sz="4800">
              <a:solidFill>
                <a:srgbClr val="007940"/>
              </a:solidFill>
              <a:latin typeface="Arial"/>
              <a:ea typeface="Arial"/>
              <a:cs typeface="Arial"/>
              <a:sym typeface="Arial"/>
            </a:endParaRPr>
          </a:p>
        </p:txBody>
      </p:sp>
      <p:sp>
        <p:nvSpPr>
          <p:cNvPr id="177" name="Google Shape;177;p8"/>
          <p:cNvSpPr txBox="1"/>
          <p:nvPr/>
        </p:nvSpPr>
        <p:spPr>
          <a:xfrm>
            <a:off x="10282329" y="5483382"/>
            <a:ext cx="3677100" cy="831000"/>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1600"/>
              <a:buFont typeface="Arial"/>
              <a:buChar char="•"/>
            </a:pPr>
            <a:r>
              <a:rPr lang="en-US" sz="1600" u="sng">
                <a:solidFill>
                  <a:schemeClr val="dk1"/>
                </a:solidFill>
                <a:latin typeface="Arial"/>
                <a:ea typeface="Arial"/>
                <a:cs typeface="Arial"/>
                <a:sym typeface="Arial"/>
                <a:hlinkClick r:id="rId4">
                  <a:extLst>
                    <a:ext uri="{A12FA001-AC4F-418D-AE19-62706E023703}">
                      <ahyp:hlinkClr val="tx"/>
                    </a:ext>
                  </a:extLst>
                </a:hlinkClick>
              </a:rPr>
              <a:t>I Value Food</a:t>
            </a:r>
            <a:endParaRPr sz="16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600"/>
              <a:buFont typeface="Arial"/>
              <a:buChar char="•"/>
            </a:pPr>
            <a:r>
              <a:rPr lang="en-US" sz="1600" u="sng">
                <a:solidFill>
                  <a:schemeClr val="dk1"/>
                </a:solidFill>
                <a:latin typeface="Arial"/>
                <a:ea typeface="Arial"/>
                <a:cs typeface="Arial"/>
                <a:sym typeface="Arial"/>
                <a:hlinkClick r:id="rId5">
                  <a:extLst>
                    <a:ext uri="{A12FA001-AC4F-418D-AE19-62706E023703}">
                      <ahyp:hlinkClr val="tx"/>
                    </a:ext>
                  </a:extLst>
                </a:hlinkClick>
              </a:rPr>
              <a:t>Stop Food Waste</a:t>
            </a:r>
            <a:endParaRPr sz="16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600"/>
              <a:buFont typeface="Arial"/>
              <a:buChar char="•"/>
            </a:pPr>
            <a:r>
              <a:rPr lang="en-US" sz="1600" u="sng">
                <a:solidFill>
                  <a:schemeClr val="dk1"/>
                </a:solidFill>
                <a:latin typeface="Arial"/>
                <a:ea typeface="Arial"/>
                <a:cs typeface="Arial"/>
                <a:sym typeface="Arial"/>
                <a:hlinkClick r:id="rId6">
                  <a:extLst>
                    <a:ext uri="{A12FA001-AC4F-418D-AE19-62706E023703}">
                      <ahyp:hlinkClr val="tx"/>
                    </a:ext>
                  </a:extLst>
                </a:hlinkClick>
              </a:rPr>
              <a:t>Save the Food</a:t>
            </a:r>
            <a:endParaRPr sz="1600">
              <a:solidFill>
                <a:schemeClr val="dk1"/>
              </a:solidFill>
              <a:latin typeface="Arial"/>
              <a:ea typeface="Arial"/>
              <a:cs typeface="Arial"/>
              <a:sym typeface="Arial"/>
            </a:endParaRPr>
          </a:p>
        </p:txBody>
      </p:sp>
      <p:sp>
        <p:nvSpPr>
          <p:cNvPr id="178" name="Google Shape;178;p8"/>
          <p:cNvSpPr txBox="1"/>
          <p:nvPr/>
        </p:nvSpPr>
        <p:spPr>
          <a:xfrm>
            <a:off x="6352999" y="2833399"/>
            <a:ext cx="10623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7">
                  <a:extLst>
                    <a:ext uri="{A12FA001-AC4F-418D-AE19-62706E023703}">
                      <ahyp:hlinkClr val="tx"/>
                    </a:ext>
                  </a:extLst>
                </a:hlinkClick>
              </a:rPr>
              <a:t>I Value Food</a:t>
            </a:r>
            <a:endParaRPr sz="1400">
              <a:solidFill>
                <a:schemeClr val="dk1"/>
              </a:solidFill>
              <a:latin typeface="Arial"/>
              <a:ea typeface="Arial"/>
              <a:cs typeface="Arial"/>
              <a:sym typeface="Arial"/>
            </a:endParaRPr>
          </a:p>
        </p:txBody>
      </p:sp>
      <p:pic>
        <p:nvPicPr>
          <p:cNvPr descr="A picture containing drawing&#10;&#10;Description automatically generated" id="179" name="Google Shape;179;p8"/>
          <p:cNvPicPr preferRelativeResize="0"/>
          <p:nvPr/>
        </p:nvPicPr>
        <p:blipFill rotWithShape="1">
          <a:blip r:embed="rId8">
            <a:alphaModFix/>
          </a:blip>
          <a:srcRect b="0" l="0" r="0" t="0"/>
          <a:stretch/>
        </p:blipFill>
        <p:spPr>
          <a:xfrm>
            <a:off x="5492546" y="2606571"/>
            <a:ext cx="653025" cy="650123"/>
          </a:xfrm>
          <a:prstGeom prst="rect">
            <a:avLst/>
          </a:prstGeom>
          <a:noFill/>
          <a:ln>
            <a:noFill/>
          </a:ln>
        </p:spPr>
      </p:pic>
      <p:sp>
        <p:nvSpPr>
          <p:cNvPr id="180" name="Google Shape;180;p8"/>
          <p:cNvSpPr txBox="1"/>
          <p:nvPr/>
        </p:nvSpPr>
        <p:spPr>
          <a:xfrm>
            <a:off x="6352999" y="4077275"/>
            <a:ext cx="12282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9">
                  <a:extLst>
                    <a:ext uri="{A12FA001-AC4F-418D-AE19-62706E023703}">
                      <ahyp:hlinkClr val="tx"/>
                    </a:ext>
                  </a:extLst>
                </a:hlinkClick>
              </a:rPr>
              <a:t>Save the Food</a:t>
            </a:r>
            <a:endParaRPr sz="1400">
              <a:solidFill>
                <a:schemeClr val="dk1"/>
              </a:solidFill>
              <a:latin typeface="Arial"/>
              <a:ea typeface="Arial"/>
              <a:cs typeface="Arial"/>
              <a:sym typeface="Arial"/>
            </a:endParaRPr>
          </a:p>
        </p:txBody>
      </p:sp>
      <p:pic>
        <p:nvPicPr>
          <p:cNvPr descr="A close up of a logo&#10;&#10;Description automatically generated" id="181" name="Google Shape;181;p8"/>
          <p:cNvPicPr preferRelativeResize="0"/>
          <p:nvPr/>
        </p:nvPicPr>
        <p:blipFill rotWithShape="1">
          <a:blip r:embed="rId10">
            <a:alphaModFix/>
          </a:blip>
          <a:srcRect b="0" l="0" r="0" t="0"/>
          <a:stretch/>
        </p:blipFill>
        <p:spPr>
          <a:xfrm>
            <a:off x="5524660" y="3840231"/>
            <a:ext cx="650123" cy="650123"/>
          </a:xfrm>
          <a:prstGeom prst="rect">
            <a:avLst/>
          </a:prstGeom>
          <a:noFill/>
          <a:ln>
            <a:noFill/>
          </a:ln>
        </p:spPr>
      </p:pic>
      <p:cxnSp>
        <p:nvCxnSpPr>
          <p:cNvPr id="182" name="Google Shape;182;p8"/>
          <p:cNvCxnSpPr/>
          <p:nvPr/>
        </p:nvCxnSpPr>
        <p:spPr>
          <a:xfrm>
            <a:off x="5524660" y="3625719"/>
            <a:ext cx="4062300" cy="0"/>
          </a:xfrm>
          <a:prstGeom prst="straightConnector1">
            <a:avLst/>
          </a:prstGeom>
          <a:noFill/>
          <a:ln cap="flat" cmpd="sng" w="19050">
            <a:solidFill>
              <a:srgbClr val="D0CECE"/>
            </a:solidFill>
            <a:prstDash val="solid"/>
            <a:miter lim="800000"/>
            <a:headEnd len="sm" w="sm" type="none"/>
            <a:tailEnd len="sm" w="sm" type="none"/>
          </a:ln>
        </p:spPr>
      </p:cxnSp>
      <p:cxnSp>
        <p:nvCxnSpPr>
          <p:cNvPr id="183" name="Google Shape;183;p8"/>
          <p:cNvCxnSpPr/>
          <p:nvPr/>
        </p:nvCxnSpPr>
        <p:spPr>
          <a:xfrm>
            <a:off x="5524660" y="4887591"/>
            <a:ext cx="4062300" cy="0"/>
          </a:xfrm>
          <a:prstGeom prst="straightConnector1">
            <a:avLst/>
          </a:prstGeom>
          <a:noFill/>
          <a:ln cap="flat" cmpd="sng" w="19050">
            <a:solidFill>
              <a:srgbClr val="D0CECE"/>
            </a:solidFill>
            <a:prstDash val="solid"/>
            <a:miter lim="800000"/>
            <a:headEnd len="sm" w="sm" type="none"/>
            <a:tailEnd len="sm" w="sm" type="none"/>
          </a:ln>
        </p:spPr>
      </p:cxnSp>
      <p:pic>
        <p:nvPicPr>
          <p:cNvPr descr="A picture containing stop, food&#10;&#10;Description automatically generated" id="184" name="Google Shape;184;p8"/>
          <p:cNvPicPr preferRelativeResize="0"/>
          <p:nvPr/>
        </p:nvPicPr>
        <p:blipFill rotWithShape="1">
          <a:blip r:embed="rId11">
            <a:alphaModFix/>
          </a:blip>
          <a:srcRect b="0" l="0" r="0" t="0"/>
          <a:stretch/>
        </p:blipFill>
        <p:spPr>
          <a:xfrm>
            <a:off x="5388120" y="5066415"/>
            <a:ext cx="825977" cy="825977"/>
          </a:xfrm>
          <a:prstGeom prst="rect">
            <a:avLst/>
          </a:prstGeom>
          <a:noFill/>
          <a:ln>
            <a:noFill/>
          </a:ln>
        </p:spPr>
      </p:pic>
      <p:sp>
        <p:nvSpPr>
          <p:cNvPr id="185" name="Google Shape;185;p8">
            <a:hlinkClick r:id="rId12"/>
          </p:cNvPr>
          <p:cNvSpPr txBox="1"/>
          <p:nvPr/>
        </p:nvSpPr>
        <p:spPr>
          <a:xfrm>
            <a:off x="6352999" y="5465602"/>
            <a:ext cx="1356600" cy="523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13">
                  <a:extLst>
                    <a:ext uri="{A12FA001-AC4F-418D-AE19-62706E023703}">
                      <ahyp:hlinkClr val="tx"/>
                    </a:ext>
                  </a:extLst>
                </a:hlinkClick>
              </a:rPr>
              <a:t>Stop Food Waste</a:t>
            </a:r>
            <a:endParaRPr sz="1400">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9"/>
          <p:cNvSpPr/>
          <p:nvPr/>
        </p:nvSpPr>
        <p:spPr>
          <a:xfrm>
            <a:off x="2721498" y="-433684"/>
            <a:ext cx="2276400" cy="7511700"/>
          </a:xfrm>
          <a:prstGeom prst="rect">
            <a:avLst/>
          </a:prstGeom>
          <a:gradFill>
            <a:gsLst>
              <a:gs pos="0">
                <a:srgbClr val="F3F4F5"/>
              </a:gs>
              <a:gs pos="54000">
                <a:srgbClr val="F3F4F5"/>
              </a:gs>
              <a:gs pos="100000">
                <a:schemeClr val="lt1"/>
              </a:gs>
            </a:gsLst>
            <a:lin ang="108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1" name="Google Shape;191;p9"/>
          <p:cNvSpPr/>
          <p:nvPr/>
        </p:nvSpPr>
        <p:spPr>
          <a:xfrm>
            <a:off x="7972600" y="-847493"/>
            <a:ext cx="2349600" cy="1695000"/>
          </a:xfrm>
          <a:prstGeom prst="roundRect">
            <a:avLst>
              <a:gd fmla="val 6141" name="adj"/>
            </a:avLst>
          </a:prstGeom>
          <a:solidFill>
            <a:srgbClr val="F36C2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2" name="Google Shape;192;p9"/>
          <p:cNvSpPr txBox="1"/>
          <p:nvPr/>
        </p:nvSpPr>
        <p:spPr>
          <a:xfrm>
            <a:off x="7972600" y="195810"/>
            <a:ext cx="2085900" cy="4617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2400">
                <a:solidFill>
                  <a:schemeClr val="lt1"/>
                </a:solidFill>
                <a:latin typeface="Arial"/>
                <a:ea typeface="Arial"/>
                <a:cs typeface="Arial"/>
                <a:sym typeface="Arial"/>
              </a:rPr>
              <a:t>HOMES</a:t>
            </a:r>
            <a:endParaRPr/>
          </a:p>
        </p:txBody>
      </p:sp>
      <p:sp>
        <p:nvSpPr>
          <p:cNvPr id="193" name="Google Shape;193;p9"/>
          <p:cNvSpPr txBox="1"/>
          <p:nvPr/>
        </p:nvSpPr>
        <p:spPr>
          <a:xfrm>
            <a:off x="816394" y="4497657"/>
            <a:ext cx="3356400" cy="1323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lang="en-US" sz="4000">
                <a:solidFill>
                  <a:srgbClr val="007940"/>
                </a:solidFill>
                <a:latin typeface="Arial"/>
                <a:ea typeface="Arial"/>
                <a:cs typeface="Arial"/>
                <a:sym typeface="Arial"/>
              </a:rPr>
              <a:t>EAT YOUR LEFTOVERS</a:t>
            </a:r>
            <a:endParaRPr/>
          </a:p>
        </p:txBody>
      </p:sp>
      <p:pic>
        <p:nvPicPr>
          <p:cNvPr id="194" name="Google Shape;194;p9"/>
          <p:cNvPicPr preferRelativeResize="0"/>
          <p:nvPr/>
        </p:nvPicPr>
        <p:blipFill rotWithShape="1">
          <a:blip r:embed="rId3">
            <a:alphaModFix/>
          </a:blip>
          <a:srcRect b="0" l="0" r="0" t="0"/>
          <a:stretch/>
        </p:blipFill>
        <p:spPr>
          <a:xfrm>
            <a:off x="1161569" y="1814188"/>
            <a:ext cx="2666059" cy="1936541"/>
          </a:xfrm>
          <a:prstGeom prst="rect">
            <a:avLst/>
          </a:prstGeom>
          <a:noFill/>
          <a:ln>
            <a:noFill/>
          </a:ln>
        </p:spPr>
      </p:pic>
      <p:cxnSp>
        <p:nvCxnSpPr>
          <p:cNvPr id="195" name="Google Shape;195;p9"/>
          <p:cNvCxnSpPr/>
          <p:nvPr/>
        </p:nvCxnSpPr>
        <p:spPr>
          <a:xfrm>
            <a:off x="823251" y="4169263"/>
            <a:ext cx="3389700" cy="0"/>
          </a:xfrm>
          <a:prstGeom prst="straightConnector1">
            <a:avLst/>
          </a:prstGeom>
          <a:noFill/>
          <a:ln cap="flat" cmpd="sng" w="28575">
            <a:solidFill>
              <a:srgbClr val="AEABAB"/>
            </a:solidFill>
            <a:prstDash val="solid"/>
            <a:miter lim="800000"/>
            <a:headEnd len="sm" w="sm" type="none"/>
            <a:tailEnd len="sm" w="sm" type="none"/>
          </a:ln>
        </p:spPr>
      </p:cxnSp>
      <p:sp>
        <p:nvSpPr>
          <p:cNvPr id="196" name="Google Shape;196;p9"/>
          <p:cNvSpPr txBox="1"/>
          <p:nvPr/>
        </p:nvSpPr>
        <p:spPr>
          <a:xfrm>
            <a:off x="5388120" y="1690160"/>
            <a:ext cx="4179600" cy="738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Arial"/>
                <a:ea typeface="Arial"/>
                <a:cs typeface="Arial"/>
                <a:sym typeface="Arial"/>
              </a:rPr>
              <a:t>Find new and interesting ways to turn leftover food into delicious meals and snacks. Here are a few helpful resources.</a:t>
            </a:r>
            <a:endParaRPr/>
          </a:p>
        </p:txBody>
      </p:sp>
      <p:sp>
        <p:nvSpPr>
          <p:cNvPr id="197" name="Google Shape;197;p9"/>
          <p:cNvSpPr txBox="1"/>
          <p:nvPr/>
        </p:nvSpPr>
        <p:spPr>
          <a:xfrm>
            <a:off x="5388120" y="1303705"/>
            <a:ext cx="4464000" cy="4002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rgbClr val="104D97"/>
                </a:solidFill>
                <a:latin typeface="Arial"/>
                <a:ea typeface="Arial"/>
                <a:cs typeface="Arial"/>
                <a:sym typeface="Arial"/>
              </a:rPr>
              <a:t>Get Creative With Your Recipes</a:t>
            </a:r>
            <a:endParaRPr/>
          </a:p>
        </p:txBody>
      </p:sp>
      <p:sp>
        <p:nvSpPr>
          <p:cNvPr id="198" name="Google Shape;198;p9"/>
          <p:cNvSpPr txBox="1"/>
          <p:nvPr/>
        </p:nvSpPr>
        <p:spPr>
          <a:xfrm>
            <a:off x="6773737" y="2571028"/>
            <a:ext cx="11688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4">
                  <a:extLst>
                    <a:ext uri="{A12FA001-AC4F-418D-AE19-62706E023703}">
                      <ahyp:hlinkClr val="tx"/>
                    </a:ext>
                  </a:extLst>
                </a:hlinkClick>
              </a:rPr>
              <a:t>All Recipes</a:t>
            </a:r>
            <a:endParaRPr sz="1400">
              <a:solidFill>
                <a:schemeClr val="dk1"/>
              </a:solidFill>
              <a:latin typeface="Arial"/>
              <a:ea typeface="Arial"/>
              <a:cs typeface="Arial"/>
              <a:sym typeface="Arial"/>
            </a:endParaRPr>
          </a:p>
        </p:txBody>
      </p:sp>
      <p:sp>
        <p:nvSpPr>
          <p:cNvPr id="199" name="Google Shape;199;p9"/>
          <p:cNvSpPr txBox="1"/>
          <p:nvPr/>
        </p:nvSpPr>
        <p:spPr>
          <a:xfrm>
            <a:off x="6765455" y="3814904"/>
            <a:ext cx="13509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5">
                  <a:extLst>
                    <a:ext uri="{A12FA001-AC4F-418D-AE19-62706E023703}">
                      <ahyp:hlinkClr val="tx"/>
                    </a:ext>
                  </a:extLst>
                </a:hlinkClick>
              </a:rPr>
              <a:t>Greatist.com</a:t>
            </a:r>
            <a:endParaRPr sz="1400">
              <a:solidFill>
                <a:schemeClr val="dk1"/>
              </a:solidFill>
              <a:latin typeface="Arial"/>
              <a:ea typeface="Arial"/>
              <a:cs typeface="Arial"/>
              <a:sym typeface="Arial"/>
            </a:endParaRPr>
          </a:p>
        </p:txBody>
      </p:sp>
      <p:sp>
        <p:nvSpPr>
          <p:cNvPr id="200" name="Google Shape;200;p9">
            <a:hlinkClick r:id="rId6"/>
          </p:cNvPr>
          <p:cNvSpPr txBox="1"/>
          <p:nvPr/>
        </p:nvSpPr>
        <p:spPr>
          <a:xfrm>
            <a:off x="6759025" y="5203231"/>
            <a:ext cx="1492200" cy="3078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400" u="sng">
                <a:solidFill>
                  <a:schemeClr val="dk1"/>
                </a:solidFill>
                <a:latin typeface="Arial"/>
                <a:ea typeface="Arial"/>
                <a:cs typeface="Arial"/>
                <a:sym typeface="Arial"/>
                <a:hlinkClick r:id="rId7">
                  <a:extLst>
                    <a:ext uri="{A12FA001-AC4F-418D-AE19-62706E023703}">
                      <ahyp:hlinkClr val="tx"/>
                    </a:ext>
                  </a:extLst>
                </a:hlinkClick>
              </a:rPr>
              <a:t>Food Network</a:t>
            </a:r>
            <a:endParaRPr sz="1400">
              <a:solidFill>
                <a:schemeClr val="dk1"/>
              </a:solidFill>
              <a:latin typeface="Arial"/>
              <a:ea typeface="Arial"/>
              <a:cs typeface="Arial"/>
              <a:sym typeface="Arial"/>
            </a:endParaRPr>
          </a:p>
        </p:txBody>
      </p:sp>
      <p:cxnSp>
        <p:nvCxnSpPr>
          <p:cNvPr id="201" name="Google Shape;201;p9"/>
          <p:cNvCxnSpPr/>
          <p:nvPr/>
        </p:nvCxnSpPr>
        <p:spPr>
          <a:xfrm>
            <a:off x="5524660" y="3363348"/>
            <a:ext cx="3776700" cy="0"/>
          </a:xfrm>
          <a:prstGeom prst="straightConnector1">
            <a:avLst/>
          </a:prstGeom>
          <a:noFill/>
          <a:ln cap="flat" cmpd="sng" w="19050">
            <a:solidFill>
              <a:srgbClr val="D0CECE"/>
            </a:solidFill>
            <a:prstDash val="solid"/>
            <a:miter lim="800000"/>
            <a:headEnd len="sm" w="sm" type="none"/>
            <a:tailEnd len="sm" w="sm" type="none"/>
          </a:ln>
        </p:spPr>
      </p:cxnSp>
      <p:cxnSp>
        <p:nvCxnSpPr>
          <p:cNvPr id="202" name="Google Shape;202;p9"/>
          <p:cNvCxnSpPr/>
          <p:nvPr/>
        </p:nvCxnSpPr>
        <p:spPr>
          <a:xfrm>
            <a:off x="5524660" y="4625220"/>
            <a:ext cx="3776700" cy="0"/>
          </a:xfrm>
          <a:prstGeom prst="straightConnector1">
            <a:avLst/>
          </a:prstGeom>
          <a:noFill/>
          <a:ln cap="flat" cmpd="sng" w="19050">
            <a:solidFill>
              <a:srgbClr val="D0CECE"/>
            </a:solidFill>
            <a:prstDash val="solid"/>
            <a:miter lim="800000"/>
            <a:headEnd len="sm" w="sm" type="none"/>
            <a:tailEnd len="sm" w="sm" type="none"/>
          </a:ln>
        </p:spPr>
      </p:cxnSp>
      <p:pic>
        <p:nvPicPr>
          <p:cNvPr descr="A close up of a logo&#10;&#10;Description automatically generated" id="203" name="Google Shape;203;p9"/>
          <p:cNvPicPr preferRelativeResize="0"/>
          <p:nvPr/>
        </p:nvPicPr>
        <p:blipFill rotWithShape="1">
          <a:blip r:embed="rId8">
            <a:alphaModFix/>
          </a:blip>
          <a:srcRect b="0" l="0" r="0" t="0"/>
          <a:stretch/>
        </p:blipFill>
        <p:spPr>
          <a:xfrm>
            <a:off x="5462981" y="3662185"/>
            <a:ext cx="1244731" cy="529983"/>
          </a:xfrm>
          <a:prstGeom prst="rect">
            <a:avLst/>
          </a:prstGeom>
          <a:noFill/>
          <a:ln>
            <a:noFill/>
          </a:ln>
        </p:spPr>
      </p:pic>
      <p:pic>
        <p:nvPicPr>
          <p:cNvPr descr="A close up of a sign&#10;&#10;Description automatically generated" id="204" name="Google Shape;204;p9"/>
          <p:cNvPicPr preferRelativeResize="0"/>
          <p:nvPr/>
        </p:nvPicPr>
        <p:blipFill rotWithShape="1">
          <a:blip r:embed="rId9">
            <a:alphaModFix/>
          </a:blip>
          <a:srcRect b="0" l="0" r="0" t="0"/>
          <a:stretch/>
        </p:blipFill>
        <p:spPr>
          <a:xfrm>
            <a:off x="5714648" y="4945852"/>
            <a:ext cx="692172" cy="674794"/>
          </a:xfrm>
          <a:prstGeom prst="rect">
            <a:avLst/>
          </a:prstGeom>
          <a:noFill/>
          <a:ln>
            <a:noFill/>
          </a:ln>
        </p:spPr>
      </p:pic>
      <p:pic>
        <p:nvPicPr>
          <p:cNvPr descr="A close up of a logo&#10;&#10;Description automatically generated" id="205" name="Google Shape;205;p9"/>
          <p:cNvPicPr preferRelativeResize="0"/>
          <p:nvPr/>
        </p:nvPicPr>
        <p:blipFill rotWithShape="1">
          <a:blip r:embed="rId10">
            <a:alphaModFix/>
          </a:blip>
          <a:srcRect b="0" l="0" r="0" t="0"/>
          <a:stretch/>
        </p:blipFill>
        <p:spPr>
          <a:xfrm>
            <a:off x="5511977" y="2471819"/>
            <a:ext cx="1145556" cy="44199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2020-02-10T20:44:37Z</dcterms:created>
  <dc:creator>Beth Burson</dc:creator>
</cp:coreProperties>
</file>